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18"/>
  </p:notesMasterIdLst>
  <p:sldIdLst>
    <p:sldId id="3825" r:id="rId5"/>
    <p:sldId id="3826" r:id="rId6"/>
    <p:sldId id="3835" r:id="rId7"/>
    <p:sldId id="3836" r:id="rId8"/>
    <p:sldId id="3839" r:id="rId9"/>
    <p:sldId id="3831" r:id="rId10"/>
    <p:sldId id="3840" r:id="rId11"/>
    <p:sldId id="3841" r:id="rId12"/>
    <p:sldId id="3837" r:id="rId13"/>
    <p:sldId id="3838" r:id="rId14"/>
    <p:sldId id="3843" r:id="rId15"/>
    <p:sldId id="3845" r:id="rId16"/>
    <p:sldId id="384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0" d="100"/>
          <a:sy n="110" d="100"/>
        </p:scale>
        <p:origin x="672" y="176"/>
      </p:cViewPr>
      <p:guideLst>
        <p:guide orient="horz" pos="1200"/>
        <p:guide orient="horz" pos="3408"/>
        <p:guide pos="6936"/>
        <p:guide pos="7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198ACE8E-34F4-43E6-BB2E-1809B1CC58DC}">
      <dgm:prSet/>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1972 Preston Netball Association was established.   </a:t>
          </a:r>
        </a:p>
        <a:p>
          <a:pPr marL="0" lvl="0" defTabSz="666750">
            <a:lnSpc>
              <a:spcPct val="90000"/>
            </a:lnSpc>
            <a:spcBef>
              <a:spcPct val="0"/>
            </a:spcBef>
            <a:spcAft>
              <a:spcPct val="35000"/>
            </a:spcAft>
            <a:buNone/>
          </a:pPr>
          <a:endParaRPr lang="en-US" dirty="0"/>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dgm:t>
        <a:bodyPr/>
        <a:lstStyle/>
        <a:p>
          <a:endParaRPr lang="en-US" dirty="0"/>
        </a:p>
      </dgm:t>
    </dgm:pt>
    <dgm:pt modelId="{F7B81412-5EAE-488C-9259-0FA0EB0F090B}">
      <dgm:prSet/>
      <dgm:spPr>
        <a:solidFill>
          <a:schemeClr val="accent4">
            <a:lumMod val="5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Today, Darebin Netball continues to grow and flourish and everyone is enjoying the new amenities.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Let's see where the next chapter takes us.</a:t>
          </a:r>
          <a:endParaRPr lang="en-AU" dirty="0">
            <a:solidFill>
              <a:schemeClr val="tx1"/>
            </a:solidFill>
          </a:endParaRP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dgm:t>
        <a:bodyPr/>
        <a:lstStyle/>
        <a:p>
          <a:endParaRPr lang="en-US" dirty="0"/>
        </a:p>
      </dgm:t>
    </dgm:pt>
    <dgm:pt modelId="{CCB6FA43-6767-4438-95CB-C4EB9CAE936D}">
      <dgm:prSet/>
      <dgm:spPr>
        <a:solidFill>
          <a:schemeClr val="accent4">
            <a:lumMod val="20000"/>
            <a:lumOff val="80000"/>
          </a:schemeClr>
        </a:solidFill>
      </dgm:spPr>
      <dgm:t>
        <a:bodyPr/>
        <a:lstStyle/>
        <a:p>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During the next 24 years Preston Netball Association conducted its competition at the outdoor courts at Leamington St Reservoir. </a:t>
          </a:r>
        </a:p>
      </dgm:t>
    </dgm:pt>
    <dgm:pt modelId="{F0554569-EC36-4408-A592-FFD9163B7398}" type="parTrans" cxnId="{DE3E5EEF-66E5-4668-801B-881256A34BC3}">
      <dgm:prSet/>
      <dgm:spPr/>
      <dgm:t>
        <a:bodyPr/>
        <a:lstStyle/>
        <a:p>
          <a:endParaRPr lang="en-AU"/>
        </a:p>
      </dgm:t>
    </dgm:pt>
    <dgm:pt modelId="{2F7E4E1E-6185-4304-8678-2FC34A1FCD83}" type="sibTrans" cxnId="{DE3E5EEF-66E5-4668-801B-881256A34BC3}">
      <dgm:prSet/>
      <dgm:spPr/>
      <dgm:t>
        <a:bodyPr/>
        <a:lstStyle/>
        <a:p>
          <a:endParaRPr lang="en-AU"/>
        </a:p>
      </dgm:t>
    </dgm:pt>
    <dgm:pt modelId="{AD68506E-E587-4123-9FC1-C82652C37DE7}">
      <dgm:prSet/>
      <dgm:spPr>
        <a:solidFill>
          <a:schemeClr val="accent4">
            <a:lumMod val="40000"/>
            <a:lumOff val="60000"/>
          </a:schemeClr>
        </a:solidFill>
      </dgm:spPr>
      <dgm:t>
        <a:bodyPr/>
        <a:lstStyle/>
        <a:p>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1996, Preston and Northcote City Councils amalgamated and consequently Preston Netball Association changed its name and branding to Darebin Netball Association.</a:t>
          </a:r>
          <a:endParaRPr lang="en-AU" dirty="0">
            <a:solidFill>
              <a:schemeClr val="tx1"/>
            </a:solidFill>
          </a:endParaRPr>
        </a:p>
      </dgm:t>
    </dgm:pt>
    <dgm:pt modelId="{99DF52CA-0F65-4BBA-AE88-29C5C646D0CF}" type="parTrans" cxnId="{1C55ADE2-D3CD-48B1-B183-3D3AF8A36ED6}">
      <dgm:prSet/>
      <dgm:spPr/>
      <dgm:t>
        <a:bodyPr/>
        <a:lstStyle/>
        <a:p>
          <a:endParaRPr lang="en-AU"/>
        </a:p>
      </dgm:t>
    </dgm:pt>
    <dgm:pt modelId="{971BD118-F3C9-4A8B-9FEA-CCD4E86B92DD}" type="sibTrans" cxnId="{1C55ADE2-D3CD-48B1-B183-3D3AF8A36ED6}">
      <dgm:prSet/>
      <dgm:spPr/>
      <dgm:t>
        <a:bodyPr/>
        <a:lstStyle/>
        <a:p>
          <a:endParaRPr lang="en-AU"/>
        </a:p>
      </dgm:t>
    </dgm:pt>
    <dgm:pt modelId="{4EA48D15-8525-485B-912A-008EDA5630F6}">
      <dgm:prSet/>
      <dgm:spPr>
        <a:solidFill>
          <a:schemeClr val="accent4">
            <a:lumMod val="60000"/>
            <a:lumOff val="40000"/>
          </a:schemeClr>
        </a:solidFill>
      </dgm:spPr>
      <dgm:t>
        <a:bodyPr/>
        <a:lstStyle/>
        <a:p>
          <a:pPr>
            <a:buFont typeface="Arial" panose="020B0604020202020204" pitchFamily="34" charset="0"/>
            <a:buChar char="•"/>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1996, a new 4 court undercover brand-new facility situated on Plenty Road Reservoir was completed and as a result the newly formed Darebin Netball Association relocated from Leamington Street to Plenty Road Reservoir where it continued to grow until 2022.</a:t>
          </a:r>
        </a:p>
      </dgm:t>
    </dgm:pt>
    <dgm:pt modelId="{C3254A69-3489-4B06-9440-0D7F116A8D20}" type="parTrans" cxnId="{DF9C0FB8-6093-4A34-97F6-4282180F5EE5}">
      <dgm:prSet/>
      <dgm:spPr/>
      <dgm:t>
        <a:bodyPr/>
        <a:lstStyle/>
        <a:p>
          <a:endParaRPr lang="en-AU"/>
        </a:p>
      </dgm:t>
    </dgm:pt>
    <dgm:pt modelId="{3E6CF61E-E18D-442A-A1AB-DBD351986100}" type="sibTrans" cxnId="{DF9C0FB8-6093-4A34-97F6-4282180F5EE5}">
      <dgm:prSet/>
      <dgm:spPr/>
      <dgm:t>
        <a:bodyPr/>
        <a:lstStyle/>
        <a:p>
          <a:endParaRPr lang="en-AU"/>
        </a:p>
      </dgm:t>
    </dgm:pt>
    <dgm:pt modelId="{F67BAC7A-11EC-4A4D-9D23-C73C2F92535C}">
      <dgm:prSet/>
      <dgm:spPr>
        <a:solidFill>
          <a:schemeClr val="accent4">
            <a:lumMod val="75000"/>
          </a:schemeClr>
        </a:solidFill>
      </dgm:spPr>
      <dgm:t>
        <a:bodyPr/>
        <a:lstStyle/>
        <a:p>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2022, Darebin once again embarked on a brand-new journey moving to the brand-new state of the art facility Narrandjeri Stadium on Darebin Road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Thornbury</a:t>
          </a:r>
          <a:endParaRPr lang="en-AU" dirty="0">
            <a:solidFill>
              <a:schemeClr val="tx1"/>
            </a:solidFill>
          </a:endParaRPr>
        </a:p>
      </dgm:t>
    </dgm:pt>
    <dgm:pt modelId="{E865DFC3-829D-4771-90A0-F0540402C485}" type="parTrans" cxnId="{70751AEC-7F78-479D-92B9-497939BEA372}">
      <dgm:prSet/>
      <dgm:spPr/>
      <dgm:t>
        <a:bodyPr/>
        <a:lstStyle/>
        <a:p>
          <a:endParaRPr lang="en-AU"/>
        </a:p>
      </dgm:t>
    </dgm:pt>
    <dgm:pt modelId="{F7B94E82-535E-4F5E-AEF8-B5484A53D518}" type="sibTrans" cxnId="{70751AEC-7F78-479D-92B9-497939BEA372}">
      <dgm:prSet/>
      <dgm:spPr/>
      <dgm:t>
        <a:bodyPr/>
        <a:lstStyle/>
        <a:p>
          <a:endParaRPr lang="en-AU"/>
        </a:p>
      </dgm:t>
    </dgm:pt>
    <dgm:pt modelId="{49141C54-20ED-4D4A-98D1-482F23CFFE38}" type="pres">
      <dgm:prSet presAssocID="{0F5B3066-540F-4606-ADEC-65EB1C3E9627}" presName="Name0" presStyleCnt="0">
        <dgm:presLayoutVars>
          <dgm:dir/>
          <dgm:resizeHandles val="exact"/>
        </dgm:presLayoutVars>
      </dgm:prSet>
      <dgm:spPr/>
    </dgm:pt>
    <dgm:pt modelId="{300285FC-8EBC-4D29-9939-818F1A645E45}" type="pres">
      <dgm:prSet presAssocID="{198ACE8E-34F4-43E6-BB2E-1809B1CC58DC}" presName="node" presStyleLbl="node1" presStyleIdx="0" presStyleCnt="6" custLinFactNeighborX="8281" custLinFactNeighborY="-1035">
        <dgm:presLayoutVars>
          <dgm:bulletEnabled val="1"/>
        </dgm:presLayoutVars>
      </dgm:prSet>
      <dgm:spPr/>
    </dgm:pt>
    <dgm:pt modelId="{0C33C196-EB0B-4769-B664-6554104369B4}" type="pres">
      <dgm:prSet presAssocID="{C54063C4-24CD-4834-9424-53756AE38C6B}" presName="sibTrans" presStyleLbl="sibTrans1D1" presStyleIdx="0" presStyleCnt="5"/>
      <dgm:spPr/>
    </dgm:pt>
    <dgm:pt modelId="{80611680-B917-4971-ADEC-8354BB873968}" type="pres">
      <dgm:prSet presAssocID="{C54063C4-24CD-4834-9424-53756AE38C6B}" presName="connectorText" presStyleLbl="sibTrans1D1" presStyleIdx="0" presStyleCnt="5"/>
      <dgm:spPr/>
    </dgm:pt>
    <dgm:pt modelId="{CEDA6116-39A4-4951-9012-F3E9879BA395}" type="pres">
      <dgm:prSet presAssocID="{CCB6FA43-6767-4438-95CB-C4EB9CAE936D}" presName="node" presStyleLbl="node1" presStyleIdx="1" presStyleCnt="6" custLinFactNeighborX="3081" custLinFactNeighborY="-518">
        <dgm:presLayoutVars>
          <dgm:bulletEnabled val="1"/>
        </dgm:presLayoutVars>
      </dgm:prSet>
      <dgm:spPr/>
    </dgm:pt>
    <dgm:pt modelId="{C52DAAD9-889E-4F12-8766-70620787E9AC}" type="pres">
      <dgm:prSet presAssocID="{2F7E4E1E-6185-4304-8678-2FC34A1FCD83}" presName="sibTrans" presStyleLbl="sibTrans1D1" presStyleIdx="1" presStyleCnt="5"/>
      <dgm:spPr/>
    </dgm:pt>
    <dgm:pt modelId="{450A9B86-1A6B-41A3-9D74-9B090C1AD9C2}" type="pres">
      <dgm:prSet presAssocID="{2F7E4E1E-6185-4304-8678-2FC34A1FCD83}" presName="connectorText" presStyleLbl="sibTrans1D1" presStyleIdx="1" presStyleCnt="5"/>
      <dgm:spPr/>
    </dgm:pt>
    <dgm:pt modelId="{0630FC8D-76D4-4DAA-8521-EDC97003C390}" type="pres">
      <dgm:prSet presAssocID="{AD68506E-E587-4123-9FC1-C82652C37DE7}" presName="node" presStyleLbl="node1" presStyleIdx="2" presStyleCnt="6" custLinFactNeighborX="11449" custLinFactNeighborY="1553">
        <dgm:presLayoutVars>
          <dgm:bulletEnabled val="1"/>
        </dgm:presLayoutVars>
      </dgm:prSet>
      <dgm:spPr/>
    </dgm:pt>
    <dgm:pt modelId="{14D5CFE6-33C0-4F67-BAD4-406EA1571549}" type="pres">
      <dgm:prSet presAssocID="{971BD118-F3C9-4A8B-9FEA-CCD4E86B92DD}" presName="sibTrans" presStyleLbl="sibTrans1D1" presStyleIdx="2" presStyleCnt="5"/>
      <dgm:spPr/>
    </dgm:pt>
    <dgm:pt modelId="{ED0F77BE-A09F-44FA-A7C6-94D816C7D1A9}" type="pres">
      <dgm:prSet presAssocID="{971BD118-F3C9-4A8B-9FEA-CCD4E86B92DD}" presName="connectorText" presStyleLbl="sibTrans1D1" presStyleIdx="2" presStyleCnt="5"/>
      <dgm:spPr/>
    </dgm:pt>
    <dgm:pt modelId="{0CBB1003-1ACC-4622-8704-23ED838B93E2}" type="pres">
      <dgm:prSet presAssocID="{4EA48D15-8525-485B-912A-008EDA5630F6}" presName="node" presStyleLbl="node1" presStyleIdx="3" presStyleCnt="6" custLinFactNeighborX="8281" custLinFactNeighborY="-12098">
        <dgm:presLayoutVars>
          <dgm:bulletEnabled val="1"/>
        </dgm:presLayoutVars>
      </dgm:prSet>
      <dgm:spPr/>
    </dgm:pt>
    <dgm:pt modelId="{0DF78A7C-5F07-4866-8A59-D68311BCA9A4}" type="pres">
      <dgm:prSet presAssocID="{3E6CF61E-E18D-442A-A1AB-DBD351986100}" presName="sibTrans" presStyleLbl="sibTrans1D1" presStyleIdx="3" presStyleCnt="5"/>
      <dgm:spPr/>
    </dgm:pt>
    <dgm:pt modelId="{2FFED037-142E-498E-9D6D-528F016A075C}" type="pres">
      <dgm:prSet presAssocID="{3E6CF61E-E18D-442A-A1AB-DBD351986100}" presName="connectorText" presStyleLbl="sibTrans1D1" presStyleIdx="3" presStyleCnt="5"/>
      <dgm:spPr/>
    </dgm:pt>
    <dgm:pt modelId="{406B6F00-A528-4878-AA56-03E9C2EB7093}" type="pres">
      <dgm:prSet presAssocID="{F67BAC7A-11EC-4A4D-9D23-C73C2F92535C}" presName="node" presStyleLbl="node1" presStyleIdx="4" presStyleCnt="6" custLinFactNeighborX="1" custLinFactNeighborY="-14883">
        <dgm:presLayoutVars>
          <dgm:bulletEnabled val="1"/>
        </dgm:presLayoutVars>
      </dgm:prSet>
      <dgm:spPr/>
    </dgm:pt>
    <dgm:pt modelId="{B168FE48-2079-41D6-BCA8-C30C6521270D}" type="pres">
      <dgm:prSet presAssocID="{F7B94E82-535E-4F5E-AEF8-B5484A53D518}" presName="sibTrans" presStyleLbl="sibTrans1D1" presStyleIdx="4" presStyleCnt="5"/>
      <dgm:spPr/>
    </dgm:pt>
    <dgm:pt modelId="{636EE43E-75FF-4860-9934-177917BBB580}" type="pres">
      <dgm:prSet presAssocID="{F7B94E82-535E-4F5E-AEF8-B5484A53D518}" presName="connectorText" presStyleLbl="sibTrans1D1" presStyleIdx="4" presStyleCnt="5"/>
      <dgm:spPr/>
    </dgm:pt>
    <dgm:pt modelId="{ABF10A15-33C1-4EFA-9543-DC83EEC67637}" type="pres">
      <dgm:prSet presAssocID="{F7B81412-5EAE-488C-9259-0FA0EB0F090B}" presName="node" presStyleLbl="node1" presStyleIdx="5" presStyleCnt="6" custLinFactNeighborX="-2120" custLinFactNeighborY="-15533">
        <dgm:presLayoutVars>
          <dgm:bulletEnabled val="1"/>
        </dgm:presLayoutVars>
      </dgm:prSet>
      <dgm:spPr/>
    </dgm:pt>
  </dgm:ptLst>
  <dgm:cxnLst>
    <dgm:cxn modelId="{03C00116-EDD8-42CE-B810-D3F365F86081}" type="presOf" srcId="{3E6CF61E-E18D-442A-A1AB-DBD351986100}" destId="{2FFED037-142E-498E-9D6D-528F016A075C}" srcOrd="1" destOrd="0" presId="urn:microsoft.com/office/officeart/2016/7/layout/RepeatingBendingProcessNew"/>
    <dgm:cxn modelId="{561B581A-98DF-4E1F-9C87-9F285D23EC6E}" type="presOf" srcId="{F7B94E82-535E-4F5E-AEF8-B5484A53D518}" destId="{636EE43E-75FF-4860-9934-177917BBB580}" srcOrd="1" destOrd="0" presId="urn:microsoft.com/office/officeart/2016/7/layout/RepeatingBendingProcessNew"/>
    <dgm:cxn modelId="{5D68361F-FA8F-4A81-A6C1-FA5347D2D258}" type="presOf" srcId="{971BD118-F3C9-4A8B-9FEA-CCD4E86B92DD}" destId="{14D5CFE6-33C0-4F67-BAD4-406EA1571549}" srcOrd="0" destOrd="0" presId="urn:microsoft.com/office/officeart/2016/7/layout/RepeatingBendingProcessNew"/>
    <dgm:cxn modelId="{8D7B9820-78EC-474F-B8A5-C9AC94151273}" type="presOf" srcId="{C54063C4-24CD-4834-9424-53756AE38C6B}" destId="{80611680-B917-4971-ADEC-8354BB873968}" srcOrd="1" destOrd="0" presId="urn:microsoft.com/office/officeart/2016/7/layout/RepeatingBendingProcessNew"/>
    <dgm:cxn modelId="{A5136E28-C3B0-4B01-B961-2E17D3834E73}" type="presOf" srcId="{2F7E4E1E-6185-4304-8678-2FC34A1FCD83}" destId="{450A9B86-1A6B-41A3-9D74-9B090C1AD9C2}" srcOrd="1" destOrd="0" presId="urn:microsoft.com/office/officeart/2016/7/layout/RepeatingBendingProcessNew"/>
    <dgm:cxn modelId="{8327A44B-5326-4A8B-9B23-A3D3C09A16F3}" srcId="{0F5B3066-540F-4606-ADEC-65EB1C3E9627}" destId="{198ACE8E-34F4-43E6-BB2E-1809B1CC58DC}" srcOrd="0" destOrd="0" parTransId="{49F555B2-B165-4CB6-8578-DF4BCD791ABF}" sibTransId="{C54063C4-24CD-4834-9424-53756AE38C6B}"/>
    <dgm:cxn modelId="{FFD70D69-FDB9-4AD4-9865-8EACF00BECAB}" type="presOf" srcId="{AD68506E-E587-4123-9FC1-C82652C37DE7}" destId="{0630FC8D-76D4-4DAA-8521-EDC97003C390}" srcOrd="0" destOrd="0" presId="urn:microsoft.com/office/officeart/2016/7/layout/RepeatingBendingProcessNew"/>
    <dgm:cxn modelId="{AC5E2375-6BD8-4CEB-A8A2-012A71FBB60F}" type="presOf" srcId="{4EA48D15-8525-485B-912A-008EDA5630F6}" destId="{0CBB1003-1ACC-4622-8704-23ED838B93E2}" srcOrd="0" destOrd="0" presId="urn:microsoft.com/office/officeart/2016/7/layout/RepeatingBendingProcessNew"/>
    <dgm:cxn modelId="{AC156E78-5E50-4671-AC57-83E5CA21E39B}" type="presOf" srcId="{3E6CF61E-E18D-442A-A1AB-DBD351986100}" destId="{0DF78A7C-5F07-4866-8A59-D68311BCA9A4}" srcOrd="0" destOrd="0" presId="urn:microsoft.com/office/officeart/2016/7/layout/RepeatingBendingProcessNew"/>
    <dgm:cxn modelId="{A32F938A-15EC-4FB7-BBC2-FF869079E6D7}" type="presOf" srcId="{971BD118-F3C9-4A8B-9FEA-CCD4E86B92DD}" destId="{ED0F77BE-A09F-44FA-A7C6-94D816C7D1A9}" srcOrd="1" destOrd="0" presId="urn:microsoft.com/office/officeart/2016/7/layout/RepeatingBendingProcessNew"/>
    <dgm:cxn modelId="{DB577793-4D54-4059-B97C-F2C2A823F96F}" type="presOf" srcId="{F7B94E82-535E-4F5E-AEF8-B5484A53D518}" destId="{B168FE48-2079-41D6-BCA8-C30C6521270D}" srcOrd="0" destOrd="0" presId="urn:microsoft.com/office/officeart/2016/7/layout/RepeatingBendingProcessNew"/>
    <dgm:cxn modelId="{D5FC32A4-0ECB-4181-B558-9ACFC3A888BE}" type="presOf" srcId="{F67BAC7A-11EC-4A4D-9D23-C73C2F92535C}" destId="{406B6F00-A528-4878-AA56-03E9C2EB7093}" srcOrd="0" destOrd="0" presId="urn:microsoft.com/office/officeart/2016/7/layout/RepeatingBendingProcessNew"/>
    <dgm:cxn modelId="{C15758B2-9CE3-4073-83FD-6FD192ABA9C4}" type="presOf" srcId="{0F5B3066-540F-4606-ADEC-65EB1C3E9627}" destId="{49141C54-20ED-4D4A-98D1-482F23CFFE38}" srcOrd="0" destOrd="0" presId="urn:microsoft.com/office/officeart/2016/7/layout/RepeatingBendingProcessNew"/>
    <dgm:cxn modelId="{DF9C0FB8-6093-4A34-97F6-4282180F5EE5}" srcId="{0F5B3066-540F-4606-ADEC-65EB1C3E9627}" destId="{4EA48D15-8525-485B-912A-008EDA5630F6}" srcOrd="3" destOrd="0" parTransId="{C3254A69-3489-4B06-9440-0D7F116A8D20}" sibTransId="{3E6CF61E-E18D-442A-A1AB-DBD351986100}"/>
    <dgm:cxn modelId="{AD7281BE-8A99-43C0-9016-4082EB985BF2}" srcId="{0F5B3066-540F-4606-ADEC-65EB1C3E9627}" destId="{F7B81412-5EAE-488C-9259-0FA0EB0F090B}" srcOrd="5" destOrd="0" parTransId="{C9E63F01-62A4-4331-A67D-7FE563CE9D07}" sibTransId="{32E76676-0672-4988-9FB1-308093FF8D5C}"/>
    <dgm:cxn modelId="{3EC795C4-BE1D-4B00-8706-A757201A6CE9}" type="presOf" srcId="{F7B81412-5EAE-488C-9259-0FA0EB0F090B}" destId="{ABF10A15-33C1-4EFA-9543-DC83EEC67637}" srcOrd="0" destOrd="0" presId="urn:microsoft.com/office/officeart/2016/7/layout/RepeatingBendingProcessNew"/>
    <dgm:cxn modelId="{976BA9C9-8D13-4643-BD2E-F137AA2E9822}" type="presOf" srcId="{C54063C4-24CD-4834-9424-53756AE38C6B}" destId="{0C33C196-EB0B-4769-B664-6554104369B4}" srcOrd="0" destOrd="0" presId="urn:microsoft.com/office/officeart/2016/7/layout/RepeatingBendingProcessNew"/>
    <dgm:cxn modelId="{9CA89BD7-FB05-4C4E-93F9-2F54E56BDBAD}" type="presOf" srcId="{2F7E4E1E-6185-4304-8678-2FC34A1FCD83}" destId="{C52DAAD9-889E-4F12-8766-70620787E9AC}" srcOrd="0" destOrd="0" presId="urn:microsoft.com/office/officeart/2016/7/layout/RepeatingBendingProcessNew"/>
    <dgm:cxn modelId="{1C55ADE2-D3CD-48B1-B183-3D3AF8A36ED6}" srcId="{0F5B3066-540F-4606-ADEC-65EB1C3E9627}" destId="{AD68506E-E587-4123-9FC1-C82652C37DE7}" srcOrd="2" destOrd="0" parTransId="{99DF52CA-0F65-4BBA-AE88-29C5C646D0CF}" sibTransId="{971BD118-F3C9-4A8B-9FEA-CCD4E86B92DD}"/>
    <dgm:cxn modelId="{7838D3E2-2371-4784-9C2F-855C7E0E805B}" type="presOf" srcId="{CCB6FA43-6767-4438-95CB-C4EB9CAE936D}" destId="{CEDA6116-39A4-4951-9012-F3E9879BA395}" srcOrd="0" destOrd="0" presId="urn:microsoft.com/office/officeart/2016/7/layout/RepeatingBendingProcessNew"/>
    <dgm:cxn modelId="{FC79E2EB-D6CA-47B4-A961-86A0FF33BC8E}" type="presOf" srcId="{198ACE8E-34F4-43E6-BB2E-1809B1CC58DC}" destId="{300285FC-8EBC-4D29-9939-818F1A645E45}" srcOrd="0" destOrd="0" presId="urn:microsoft.com/office/officeart/2016/7/layout/RepeatingBendingProcessNew"/>
    <dgm:cxn modelId="{70751AEC-7F78-479D-92B9-497939BEA372}" srcId="{0F5B3066-540F-4606-ADEC-65EB1C3E9627}" destId="{F67BAC7A-11EC-4A4D-9D23-C73C2F92535C}" srcOrd="4" destOrd="0" parTransId="{E865DFC3-829D-4771-90A0-F0540402C485}" sibTransId="{F7B94E82-535E-4F5E-AEF8-B5484A53D518}"/>
    <dgm:cxn modelId="{DE3E5EEF-66E5-4668-801B-881256A34BC3}" srcId="{0F5B3066-540F-4606-ADEC-65EB1C3E9627}" destId="{CCB6FA43-6767-4438-95CB-C4EB9CAE936D}" srcOrd="1" destOrd="0" parTransId="{F0554569-EC36-4408-A592-FFD9163B7398}" sibTransId="{2F7E4E1E-6185-4304-8678-2FC34A1FCD83}"/>
    <dgm:cxn modelId="{04E360B3-43AB-45E0-B206-FADD27A081FC}" type="presParOf" srcId="{49141C54-20ED-4D4A-98D1-482F23CFFE38}" destId="{300285FC-8EBC-4D29-9939-818F1A645E45}" srcOrd="0" destOrd="0" presId="urn:microsoft.com/office/officeart/2016/7/layout/RepeatingBendingProcessNew"/>
    <dgm:cxn modelId="{566BC7AD-174C-4C3C-813A-1F06137671EA}" type="presParOf" srcId="{49141C54-20ED-4D4A-98D1-482F23CFFE38}" destId="{0C33C196-EB0B-4769-B664-6554104369B4}" srcOrd="1" destOrd="0" presId="urn:microsoft.com/office/officeart/2016/7/layout/RepeatingBendingProcessNew"/>
    <dgm:cxn modelId="{7E1811A3-0990-436A-8C36-2C4DC7844261}" type="presParOf" srcId="{0C33C196-EB0B-4769-B664-6554104369B4}" destId="{80611680-B917-4971-ADEC-8354BB873968}" srcOrd="0" destOrd="0" presId="urn:microsoft.com/office/officeart/2016/7/layout/RepeatingBendingProcessNew"/>
    <dgm:cxn modelId="{99A211F7-E9E3-457F-9722-CF4F7A63D2D3}" type="presParOf" srcId="{49141C54-20ED-4D4A-98D1-482F23CFFE38}" destId="{CEDA6116-39A4-4951-9012-F3E9879BA395}" srcOrd="2" destOrd="0" presId="urn:microsoft.com/office/officeart/2016/7/layout/RepeatingBendingProcessNew"/>
    <dgm:cxn modelId="{7FFC76B0-66E0-4907-9933-8DE5D9158C55}" type="presParOf" srcId="{49141C54-20ED-4D4A-98D1-482F23CFFE38}" destId="{C52DAAD9-889E-4F12-8766-70620787E9AC}" srcOrd="3" destOrd="0" presId="urn:microsoft.com/office/officeart/2016/7/layout/RepeatingBendingProcessNew"/>
    <dgm:cxn modelId="{8A628ECB-9762-4EFB-94E8-AD23BE738197}" type="presParOf" srcId="{C52DAAD9-889E-4F12-8766-70620787E9AC}" destId="{450A9B86-1A6B-41A3-9D74-9B090C1AD9C2}" srcOrd="0" destOrd="0" presId="urn:microsoft.com/office/officeart/2016/7/layout/RepeatingBendingProcessNew"/>
    <dgm:cxn modelId="{1E2648B0-419E-4EE6-8A17-53C89D29F046}" type="presParOf" srcId="{49141C54-20ED-4D4A-98D1-482F23CFFE38}" destId="{0630FC8D-76D4-4DAA-8521-EDC97003C390}" srcOrd="4" destOrd="0" presId="urn:microsoft.com/office/officeart/2016/7/layout/RepeatingBendingProcessNew"/>
    <dgm:cxn modelId="{1CB15FC1-A18F-4F2A-8F20-69F7582E3A12}" type="presParOf" srcId="{49141C54-20ED-4D4A-98D1-482F23CFFE38}" destId="{14D5CFE6-33C0-4F67-BAD4-406EA1571549}" srcOrd="5" destOrd="0" presId="urn:microsoft.com/office/officeart/2016/7/layout/RepeatingBendingProcessNew"/>
    <dgm:cxn modelId="{1090ACC8-F3E9-47F0-BF98-72E4014E9A9A}" type="presParOf" srcId="{14D5CFE6-33C0-4F67-BAD4-406EA1571549}" destId="{ED0F77BE-A09F-44FA-A7C6-94D816C7D1A9}" srcOrd="0" destOrd="0" presId="urn:microsoft.com/office/officeart/2016/7/layout/RepeatingBendingProcessNew"/>
    <dgm:cxn modelId="{D309588A-2A4D-49AC-AD24-CDDB5CA99C68}" type="presParOf" srcId="{49141C54-20ED-4D4A-98D1-482F23CFFE38}" destId="{0CBB1003-1ACC-4622-8704-23ED838B93E2}" srcOrd="6" destOrd="0" presId="urn:microsoft.com/office/officeart/2016/7/layout/RepeatingBendingProcessNew"/>
    <dgm:cxn modelId="{671C8BFF-97FB-4513-B481-90F917FA0ED1}" type="presParOf" srcId="{49141C54-20ED-4D4A-98D1-482F23CFFE38}" destId="{0DF78A7C-5F07-4866-8A59-D68311BCA9A4}" srcOrd="7" destOrd="0" presId="urn:microsoft.com/office/officeart/2016/7/layout/RepeatingBendingProcessNew"/>
    <dgm:cxn modelId="{1A2D6D7F-6E40-433E-AE7C-EEEB9E947A3B}" type="presParOf" srcId="{0DF78A7C-5F07-4866-8A59-D68311BCA9A4}" destId="{2FFED037-142E-498E-9D6D-528F016A075C}" srcOrd="0" destOrd="0" presId="urn:microsoft.com/office/officeart/2016/7/layout/RepeatingBendingProcessNew"/>
    <dgm:cxn modelId="{01E1A13A-4705-46B9-95FE-25830D393C3E}" type="presParOf" srcId="{49141C54-20ED-4D4A-98D1-482F23CFFE38}" destId="{406B6F00-A528-4878-AA56-03E9C2EB7093}" srcOrd="8" destOrd="0" presId="urn:microsoft.com/office/officeart/2016/7/layout/RepeatingBendingProcessNew"/>
    <dgm:cxn modelId="{2F6B6792-8E43-454F-99F1-3C771EC4A840}" type="presParOf" srcId="{49141C54-20ED-4D4A-98D1-482F23CFFE38}" destId="{B168FE48-2079-41D6-BCA8-C30C6521270D}" srcOrd="9" destOrd="0" presId="urn:microsoft.com/office/officeart/2016/7/layout/RepeatingBendingProcessNew"/>
    <dgm:cxn modelId="{4A7696C6-C4A6-4C39-93C1-B5B6504DD79F}" type="presParOf" srcId="{B168FE48-2079-41D6-BCA8-C30C6521270D}" destId="{636EE43E-75FF-4860-9934-177917BBB580}" srcOrd="0" destOrd="0" presId="urn:microsoft.com/office/officeart/2016/7/layout/RepeatingBendingProcessNew"/>
    <dgm:cxn modelId="{A7BFC2C9-C6FE-4151-B770-55E0FA71B4C1}" type="presParOf" srcId="{49141C54-20ED-4D4A-98D1-482F23CFFE38}" destId="{ABF10A15-33C1-4EFA-9543-DC83EEC67637}"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B3066-540F-4606-ADEC-65EB1C3E9627}"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198ACE8E-34F4-43E6-BB2E-1809B1CC58DC}">
      <dgm:prSet/>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Life long love of netball.</a:t>
          </a:r>
        </a:p>
        <a:p>
          <a:pPr marL="0" lvl="0" defTabSz="666750">
            <a:lnSpc>
              <a:spcPct val="90000"/>
            </a:lnSpc>
            <a:spcBef>
              <a:spcPct val="0"/>
            </a:spcBef>
            <a:spcAft>
              <a:spcPct val="35000"/>
            </a:spcAft>
            <a:buNone/>
          </a:pPr>
          <a:endParaRPr lang="en-US" dirty="0"/>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dgm:t>
        <a:bodyPr/>
        <a:lstStyle/>
        <a:p>
          <a:endParaRPr lang="en-US" dirty="0"/>
        </a:p>
      </dgm:t>
    </dgm:pt>
    <dgm:pt modelId="{F7B81412-5EAE-488C-9259-0FA0EB0F090B}">
      <dgm:prSet/>
      <dgm:spPr>
        <a:solidFill>
          <a:schemeClr val="accent4">
            <a:lumMod val="5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AU" dirty="0">
              <a:solidFill>
                <a:schemeClr val="tx1"/>
              </a:solidFill>
            </a:rPr>
            <a:t>Safe and compliant facilities for training and competitions to promote community needs and enabling growth.</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dgm:t>
        <a:bodyPr/>
        <a:lstStyle/>
        <a:p>
          <a:endParaRPr lang="en-US" dirty="0"/>
        </a:p>
      </dgm:t>
    </dgm:pt>
    <dgm:pt modelId="{CCB6FA43-6767-4438-95CB-C4EB9CAE936D}">
      <dgm:prSet/>
      <dgm:spPr>
        <a:solidFill>
          <a:schemeClr val="accent4">
            <a:lumMod val="20000"/>
            <a:lumOff val="80000"/>
          </a:schemeClr>
        </a:solidFill>
      </dgm:spPr>
      <dgm:t>
        <a:bodyPr/>
        <a:lstStyle/>
        <a:p>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Increased involvement of players, participants, officials and volunteers.</a:t>
          </a:r>
        </a:p>
      </dgm:t>
    </dgm:pt>
    <dgm:pt modelId="{F0554569-EC36-4408-A592-FFD9163B7398}" type="parTrans" cxnId="{DE3E5EEF-66E5-4668-801B-881256A34BC3}">
      <dgm:prSet/>
      <dgm:spPr/>
      <dgm:t>
        <a:bodyPr/>
        <a:lstStyle/>
        <a:p>
          <a:endParaRPr lang="en-AU"/>
        </a:p>
      </dgm:t>
    </dgm:pt>
    <dgm:pt modelId="{2F7E4E1E-6185-4304-8678-2FC34A1FCD83}" type="sibTrans" cxnId="{DE3E5EEF-66E5-4668-801B-881256A34BC3}">
      <dgm:prSet/>
      <dgm:spPr/>
      <dgm:t>
        <a:bodyPr/>
        <a:lstStyle/>
        <a:p>
          <a:endParaRPr lang="en-AU"/>
        </a:p>
      </dgm:t>
    </dgm:pt>
    <dgm:pt modelId="{AD68506E-E587-4123-9FC1-C82652C37DE7}">
      <dgm:prSet/>
      <dgm:spPr>
        <a:solidFill>
          <a:schemeClr val="accent4">
            <a:lumMod val="40000"/>
            <a:lumOff val="60000"/>
          </a:schemeClr>
        </a:solidFill>
      </dgm:spPr>
      <dgm:t>
        <a:bodyPr/>
        <a:lstStyle/>
        <a:p>
          <a:r>
            <a:rPr lang="en-AU" dirty="0">
              <a:solidFill>
                <a:schemeClr val="tx1"/>
              </a:solidFill>
            </a:rPr>
            <a:t>Members moving into high performance pathways.</a:t>
          </a:r>
        </a:p>
      </dgm:t>
    </dgm:pt>
    <dgm:pt modelId="{99DF52CA-0F65-4BBA-AE88-29C5C646D0CF}" type="parTrans" cxnId="{1C55ADE2-D3CD-48B1-B183-3D3AF8A36ED6}">
      <dgm:prSet/>
      <dgm:spPr/>
      <dgm:t>
        <a:bodyPr/>
        <a:lstStyle/>
        <a:p>
          <a:endParaRPr lang="en-AU"/>
        </a:p>
      </dgm:t>
    </dgm:pt>
    <dgm:pt modelId="{971BD118-F3C9-4A8B-9FEA-CCD4E86B92DD}" type="sibTrans" cxnId="{1C55ADE2-D3CD-48B1-B183-3D3AF8A36ED6}">
      <dgm:prSet/>
      <dgm:spPr/>
      <dgm:t>
        <a:bodyPr/>
        <a:lstStyle/>
        <a:p>
          <a:endParaRPr lang="en-AU"/>
        </a:p>
      </dgm:t>
    </dgm:pt>
    <dgm:pt modelId="{4EA48D15-8525-485B-912A-008EDA5630F6}">
      <dgm:prSet/>
      <dgm:spPr>
        <a:solidFill>
          <a:schemeClr val="accent4">
            <a:lumMod val="60000"/>
            <a:lumOff val="40000"/>
          </a:schemeClr>
        </a:solidFill>
      </dgm:spPr>
      <dgm:t>
        <a:bodyPr/>
        <a:lstStyle/>
        <a:p>
          <a:pPr>
            <a:buFont typeface="Arial" panose="020B0604020202020204" pitchFamily="34" charset="0"/>
            <a:buChar char="•"/>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Financial stability and reinvestment back into our netball community.</a:t>
          </a:r>
        </a:p>
      </dgm:t>
    </dgm:pt>
    <dgm:pt modelId="{C3254A69-3489-4B06-9440-0D7F116A8D20}" type="parTrans" cxnId="{DF9C0FB8-6093-4A34-97F6-4282180F5EE5}">
      <dgm:prSet/>
      <dgm:spPr/>
      <dgm:t>
        <a:bodyPr/>
        <a:lstStyle/>
        <a:p>
          <a:endParaRPr lang="en-AU"/>
        </a:p>
      </dgm:t>
    </dgm:pt>
    <dgm:pt modelId="{3E6CF61E-E18D-442A-A1AB-DBD351986100}" type="sibTrans" cxnId="{DF9C0FB8-6093-4A34-97F6-4282180F5EE5}">
      <dgm:prSet/>
      <dgm:spPr/>
      <dgm:t>
        <a:bodyPr/>
        <a:lstStyle/>
        <a:p>
          <a:endParaRPr lang="en-AU"/>
        </a:p>
      </dgm:t>
    </dgm:pt>
    <dgm:pt modelId="{F67BAC7A-11EC-4A4D-9D23-C73C2F92535C}">
      <dgm:prSet/>
      <dgm:spPr>
        <a:solidFill>
          <a:schemeClr val="accent4">
            <a:lumMod val="75000"/>
          </a:schemeClr>
        </a:solidFill>
      </dgm:spPr>
      <dgm:t>
        <a:bodyPr/>
        <a:lstStyle/>
        <a:p>
          <a:r>
            <a:rPr lang="en-AU" dirty="0">
              <a:solidFill>
                <a:schemeClr val="tx1"/>
              </a:solidFill>
            </a:rPr>
            <a:t>Achievement of success for our Representative program.</a:t>
          </a:r>
        </a:p>
      </dgm:t>
    </dgm:pt>
    <dgm:pt modelId="{E865DFC3-829D-4771-90A0-F0540402C485}" type="parTrans" cxnId="{70751AEC-7F78-479D-92B9-497939BEA372}">
      <dgm:prSet/>
      <dgm:spPr/>
      <dgm:t>
        <a:bodyPr/>
        <a:lstStyle/>
        <a:p>
          <a:endParaRPr lang="en-AU"/>
        </a:p>
      </dgm:t>
    </dgm:pt>
    <dgm:pt modelId="{F7B94E82-535E-4F5E-AEF8-B5484A53D518}" type="sibTrans" cxnId="{70751AEC-7F78-479D-92B9-497939BEA372}">
      <dgm:prSet/>
      <dgm:spPr/>
      <dgm:t>
        <a:bodyPr/>
        <a:lstStyle/>
        <a:p>
          <a:endParaRPr lang="en-AU"/>
        </a:p>
      </dgm:t>
    </dgm:pt>
    <dgm:pt modelId="{49141C54-20ED-4D4A-98D1-482F23CFFE38}" type="pres">
      <dgm:prSet presAssocID="{0F5B3066-540F-4606-ADEC-65EB1C3E9627}" presName="Name0" presStyleCnt="0">
        <dgm:presLayoutVars>
          <dgm:dir/>
          <dgm:resizeHandles val="exact"/>
        </dgm:presLayoutVars>
      </dgm:prSet>
      <dgm:spPr/>
    </dgm:pt>
    <dgm:pt modelId="{300285FC-8EBC-4D29-9939-818F1A645E45}" type="pres">
      <dgm:prSet presAssocID="{198ACE8E-34F4-43E6-BB2E-1809B1CC58DC}" presName="node" presStyleLbl="node1" presStyleIdx="0" presStyleCnt="6" custLinFactNeighborX="8281" custLinFactNeighborY="-1035">
        <dgm:presLayoutVars>
          <dgm:bulletEnabled val="1"/>
        </dgm:presLayoutVars>
      </dgm:prSet>
      <dgm:spPr/>
    </dgm:pt>
    <dgm:pt modelId="{0C33C196-EB0B-4769-B664-6554104369B4}" type="pres">
      <dgm:prSet presAssocID="{C54063C4-24CD-4834-9424-53756AE38C6B}" presName="sibTrans" presStyleLbl="sibTrans1D1" presStyleIdx="0" presStyleCnt="5"/>
      <dgm:spPr/>
    </dgm:pt>
    <dgm:pt modelId="{80611680-B917-4971-ADEC-8354BB873968}" type="pres">
      <dgm:prSet presAssocID="{C54063C4-24CD-4834-9424-53756AE38C6B}" presName="connectorText" presStyleLbl="sibTrans1D1" presStyleIdx="0" presStyleCnt="5"/>
      <dgm:spPr/>
    </dgm:pt>
    <dgm:pt modelId="{CEDA6116-39A4-4951-9012-F3E9879BA395}" type="pres">
      <dgm:prSet presAssocID="{CCB6FA43-6767-4438-95CB-C4EB9CAE936D}" presName="node" presStyleLbl="node1" presStyleIdx="1" presStyleCnt="6" custLinFactNeighborX="3081" custLinFactNeighborY="-518">
        <dgm:presLayoutVars>
          <dgm:bulletEnabled val="1"/>
        </dgm:presLayoutVars>
      </dgm:prSet>
      <dgm:spPr/>
    </dgm:pt>
    <dgm:pt modelId="{C52DAAD9-889E-4F12-8766-70620787E9AC}" type="pres">
      <dgm:prSet presAssocID="{2F7E4E1E-6185-4304-8678-2FC34A1FCD83}" presName="sibTrans" presStyleLbl="sibTrans1D1" presStyleIdx="1" presStyleCnt="5"/>
      <dgm:spPr/>
    </dgm:pt>
    <dgm:pt modelId="{450A9B86-1A6B-41A3-9D74-9B090C1AD9C2}" type="pres">
      <dgm:prSet presAssocID="{2F7E4E1E-6185-4304-8678-2FC34A1FCD83}" presName="connectorText" presStyleLbl="sibTrans1D1" presStyleIdx="1" presStyleCnt="5"/>
      <dgm:spPr/>
    </dgm:pt>
    <dgm:pt modelId="{0630FC8D-76D4-4DAA-8521-EDC97003C390}" type="pres">
      <dgm:prSet presAssocID="{AD68506E-E587-4123-9FC1-C82652C37DE7}" presName="node" presStyleLbl="node1" presStyleIdx="2" presStyleCnt="6" custLinFactNeighborX="11449" custLinFactNeighborY="1553">
        <dgm:presLayoutVars>
          <dgm:bulletEnabled val="1"/>
        </dgm:presLayoutVars>
      </dgm:prSet>
      <dgm:spPr/>
    </dgm:pt>
    <dgm:pt modelId="{14D5CFE6-33C0-4F67-BAD4-406EA1571549}" type="pres">
      <dgm:prSet presAssocID="{971BD118-F3C9-4A8B-9FEA-CCD4E86B92DD}" presName="sibTrans" presStyleLbl="sibTrans1D1" presStyleIdx="2" presStyleCnt="5"/>
      <dgm:spPr/>
    </dgm:pt>
    <dgm:pt modelId="{ED0F77BE-A09F-44FA-A7C6-94D816C7D1A9}" type="pres">
      <dgm:prSet presAssocID="{971BD118-F3C9-4A8B-9FEA-CCD4E86B92DD}" presName="connectorText" presStyleLbl="sibTrans1D1" presStyleIdx="2" presStyleCnt="5"/>
      <dgm:spPr/>
    </dgm:pt>
    <dgm:pt modelId="{0CBB1003-1ACC-4622-8704-23ED838B93E2}" type="pres">
      <dgm:prSet presAssocID="{4EA48D15-8525-485B-912A-008EDA5630F6}" presName="node" presStyleLbl="node1" presStyleIdx="3" presStyleCnt="6" custLinFactNeighborX="8281" custLinFactNeighborY="-12098">
        <dgm:presLayoutVars>
          <dgm:bulletEnabled val="1"/>
        </dgm:presLayoutVars>
      </dgm:prSet>
      <dgm:spPr/>
    </dgm:pt>
    <dgm:pt modelId="{0DF78A7C-5F07-4866-8A59-D68311BCA9A4}" type="pres">
      <dgm:prSet presAssocID="{3E6CF61E-E18D-442A-A1AB-DBD351986100}" presName="sibTrans" presStyleLbl="sibTrans1D1" presStyleIdx="3" presStyleCnt="5"/>
      <dgm:spPr/>
    </dgm:pt>
    <dgm:pt modelId="{2FFED037-142E-498E-9D6D-528F016A075C}" type="pres">
      <dgm:prSet presAssocID="{3E6CF61E-E18D-442A-A1AB-DBD351986100}" presName="connectorText" presStyleLbl="sibTrans1D1" presStyleIdx="3" presStyleCnt="5"/>
      <dgm:spPr/>
    </dgm:pt>
    <dgm:pt modelId="{406B6F00-A528-4878-AA56-03E9C2EB7093}" type="pres">
      <dgm:prSet presAssocID="{F67BAC7A-11EC-4A4D-9D23-C73C2F92535C}" presName="node" presStyleLbl="node1" presStyleIdx="4" presStyleCnt="6" custLinFactNeighborX="1" custLinFactNeighborY="-14883">
        <dgm:presLayoutVars>
          <dgm:bulletEnabled val="1"/>
        </dgm:presLayoutVars>
      </dgm:prSet>
      <dgm:spPr/>
    </dgm:pt>
    <dgm:pt modelId="{B168FE48-2079-41D6-BCA8-C30C6521270D}" type="pres">
      <dgm:prSet presAssocID="{F7B94E82-535E-4F5E-AEF8-B5484A53D518}" presName="sibTrans" presStyleLbl="sibTrans1D1" presStyleIdx="4" presStyleCnt="5"/>
      <dgm:spPr/>
    </dgm:pt>
    <dgm:pt modelId="{636EE43E-75FF-4860-9934-177917BBB580}" type="pres">
      <dgm:prSet presAssocID="{F7B94E82-535E-4F5E-AEF8-B5484A53D518}" presName="connectorText" presStyleLbl="sibTrans1D1" presStyleIdx="4" presStyleCnt="5"/>
      <dgm:spPr/>
    </dgm:pt>
    <dgm:pt modelId="{ABF10A15-33C1-4EFA-9543-DC83EEC67637}" type="pres">
      <dgm:prSet presAssocID="{F7B81412-5EAE-488C-9259-0FA0EB0F090B}" presName="node" presStyleLbl="node1" presStyleIdx="5" presStyleCnt="6" custLinFactNeighborX="-2120" custLinFactNeighborY="-15533">
        <dgm:presLayoutVars>
          <dgm:bulletEnabled val="1"/>
        </dgm:presLayoutVars>
      </dgm:prSet>
      <dgm:spPr/>
    </dgm:pt>
  </dgm:ptLst>
  <dgm:cxnLst>
    <dgm:cxn modelId="{03C00116-EDD8-42CE-B810-D3F365F86081}" type="presOf" srcId="{3E6CF61E-E18D-442A-A1AB-DBD351986100}" destId="{2FFED037-142E-498E-9D6D-528F016A075C}" srcOrd="1" destOrd="0" presId="urn:microsoft.com/office/officeart/2016/7/layout/RepeatingBendingProcessNew"/>
    <dgm:cxn modelId="{561B581A-98DF-4E1F-9C87-9F285D23EC6E}" type="presOf" srcId="{F7B94E82-535E-4F5E-AEF8-B5484A53D518}" destId="{636EE43E-75FF-4860-9934-177917BBB580}" srcOrd="1" destOrd="0" presId="urn:microsoft.com/office/officeart/2016/7/layout/RepeatingBendingProcessNew"/>
    <dgm:cxn modelId="{5D68361F-FA8F-4A81-A6C1-FA5347D2D258}" type="presOf" srcId="{971BD118-F3C9-4A8B-9FEA-CCD4E86B92DD}" destId="{14D5CFE6-33C0-4F67-BAD4-406EA1571549}" srcOrd="0" destOrd="0" presId="urn:microsoft.com/office/officeart/2016/7/layout/RepeatingBendingProcessNew"/>
    <dgm:cxn modelId="{8D7B9820-78EC-474F-B8A5-C9AC94151273}" type="presOf" srcId="{C54063C4-24CD-4834-9424-53756AE38C6B}" destId="{80611680-B917-4971-ADEC-8354BB873968}" srcOrd="1" destOrd="0" presId="urn:microsoft.com/office/officeart/2016/7/layout/RepeatingBendingProcessNew"/>
    <dgm:cxn modelId="{A5136E28-C3B0-4B01-B961-2E17D3834E73}" type="presOf" srcId="{2F7E4E1E-6185-4304-8678-2FC34A1FCD83}" destId="{450A9B86-1A6B-41A3-9D74-9B090C1AD9C2}" srcOrd="1" destOrd="0" presId="urn:microsoft.com/office/officeart/2016/7/layout/RepeatingBendingProcessNew"/>
    <dgm:cxn modelId="{8327A44B-5326-4A8B-9B23-A3D3C09A16F3}" srcId="{0F5B3066-540F-4606-ADEC-65EB1C3E9627}" destId="{198ACE8E-34F4-43E6-BB2E-1809B1CC58DC}" srcOrd="0" destOrd="0" parTransId="{49F555B2-B165-4CB6-8578-DF4BCD791ABF}" sibTransId="{C54063C4-24CD-4834-9424-53756AE38C6B}"/>
    <dgm:cxn modelId="{FFD70D69-FDB9-4AD4-9865-8EACF00BECAB}" type="presOf" srcId="{AD68506E-E587-4123-9FC1-C82652C37DE7}" destId="{0630FC8D-76D4-4DAA-8521-EDC97003C390}" srcOrd="0" destOrd="0" presId="urn:microsoft.com/office/officeart/2016/7/layout/RepeatingBendingProcessNew"/>
    <dgm:cxn modelId="{AC5E2375-6BD8-4CEB-A8A2-012A71FBB60F}" type="presOf" srcId="{4EA48D15-8525-485B-912A-008EDA5630F6}" destId="{0CBB1003-1ACC-4622-8704-23ED838B93E2}" srcOrd="0" destOrd="0" presId="urn:microsoft.com/office/officeart/2016/7/layout/RepeatingBendingProcessNew"/>
    <dgm:cxn modelId="{AC156E78-5E50-4671-AC57-83E5CA21E39B}" type="presOf" srcId="{3E6CF61E-E18D-442A-A1AB-DBD351986100}" destId="{0DF78A7C-5F07-4866-8A59-D68311BCA9A4}" srcOrd="0" destOrd="0" presId="urn:microsoft.com/office/officeart/2016/7/layout/RepeatingBendingProcessNew"/>
    <dgm:cxn modelId="{A32F938A-15EC-4FB7-BBC2-FF869079E6D7}" type="presOf" srcId="{971BD118-F3C9-4A8B-9FEA-CCD4E86B92DD}" destId="{ED0F77BE-A09F-44FA-A7C6-94D816C7D1A9}" srcOrd="1" destOrd="0" presId="urn:microsoft.com/office/officeart/2016/7/layout/RepeatingBendingProcessNew"/>
    <dgm:cxn modelId="{DB577793-4D54-4059-B97C-F2C2A823F96F}" type="presOf" srcId="{F7B94E82-535E-4F5E-AEF8-B5484A53D518}" destId="{B168FE48-2079-41D6-BCA8-C30C6521270D}" srcOrd="0" destOrd="0" presId="urn:microsoft.com/office/officeart/2016/7/layout/RepeatingBendingProcessNew"/>
    <dgm:cxn modelId="{D5FC32A4-0ECB-4181-B558-9ACFC3A888BE}" type="presOf" srcId="{F67BAC7A-11EC-4A4D-9D23-C73C2F92535C}" destId="{406B6F00-A528-4878-AA56-03E9C2EB7093}" srcOrd="0" destOrd="0" presId="urn:microsoft.com/office/officeart/2016/7/layout/RepeatingBendingProcessNew"/>
    <dgm:cxn modelId="{C15758B2-9CE3-4073-83FD-6FD192ABA9C4}" type="presOf" srcId="{0F5B3066-540F-4606-ADEC-65EB1C3E9627}" destId="{49141C54-20ED-4D4A-98D1-482F23CFFE38}" srcOrd="0" destOrd="0" presId="urn:microsoft.com/office/officeart/2016/7/layout/RepeatingBendingProcessNew"/>
    <dgm:cxn modelId="{DF9C0FB8-6093-4A34-97F6-4282180F5EE5}" srcId="{0F5B3066-540F-4606-ADEC-65EB1C3E9627}" destId="{4EA48D15-8525-485B-912A-008EDA5630F6}" srcOrd="3" destOrd="0" parTransId="{C3254A69-3489-4B06-9440-0D7F116A8D20}" sibTransId="{3E6CF61E-E18D-442A-A1AB-DBD351986100}"/>
    <dgm:cxn modelId="{AD7281BE-8A99-43C0-9016-4082EB985BF2}" srcId="{0F5B3066-540F-4606-ADEC-65EB1C3E9627}" destId="{F7B81412-5EAE-488C-9259-0FA0EB0F090B}" srcOrd="5" destOrd="0" parTransId="{C9E63F01-62A4-4331-A67D-7FE563CE9D07}" sibTransId="{32E76676-0672-4988-9FB1-308093FF8D5C}"/>
    <dgm:cxn modelId="{3EC795C4-BE1D-4B00-8706-A757201A6CE9}" type="presOf" srcId="{F7B81412-5EAE-488C-9259-0FA0EB0F090B}" destId="{ABF10A15-33C1-4EFA-9543-DC83EEC67637}" srcOrd="0" destOrd="0" presId="urn:microsoft.com/office/officeart/2016/7/layout/RepeatingBendingProcessNew"/>
    <dgm:cxn modelId="{976BA9C9-8D13-4643-BD2E-F137AA2E9822}" type="presOf" srcId="{C54063C4-24CD-4834-9424-53756AE38C6B}" destId="{0C33C196-EB0B-4769-B664-6554104369B4}" srcOrd="0" destOrd="0" presId="urn:microsoft.com/office/officeart/2016/7/layout/RepeatingBendingProcessNew"/>
    <dgm:cxn modelId="{9CA89BD7-FB05-4C4E-93F9-2F54E56BDBAD}" type="presOf" srcId="{2F7E4E1E-6185-4304-8678-2FC34A1FCD83}" destId="{C52DAAD9-889E-4F12-8766-70620787E9AC}" srcOrd="0" destOrd="0" presId="urn:microsoft.com/office/officeart/2016/7/layout/RepeatingBendingProcessNew"/>
    <dgm:cxn modelId="{1C55ADE2-D3CD-48B1-B183-3D3AF8A36ED6}" srcId="{0F5B3066-540F-4606-ADEC-65EB1C3E9627}" destId="{AD68506E-E587-4123-9FC1-C82652C37DE7}" srcOrd="2" destOrd="0" parTransId="{99DF52CA-0F65-4BBA-AE88-29C5C646D0CF}" sibTransId="{971BD118-F3C9-4A8B-9FEA-CCD4E86B92DD}"/>
    <dgm:cxn modelId="{7838D3E2-2371-4784-9C2F-855C7E0E805B}" type="presOf" srcId="{CCB6FA43-6767-4438-95CB-C4EB9CAE936D}" destId="{CEDA6116-39A4-4951-9012-F3E9879BA395}" srcOrd="0" destOrd="0" presId="urn:microsoft.com/office/officeart/2016/7/layout/RepeatingBendingProcessNew"/>
    <dgm:cxn modelId="{FC79E2EB-D6CA-47B4-A961-86A0FF33BC8E}" type="presOf" srcId="{198ACE8E-34F4-43E6-BB2E-1809B1CC58DC}" destId="{300285FC-8EBC-4D29-9939-818F1A645E45}" srcOrd="0" destOrd="0" presId="urn:microsoft.com/office/officeart/2016/7/layout/RepeatingBendingProcessNew"/>
    <dgm:cxn modelId="{70751AEC-7F78-479D-92B9-497939BEA372}" srcId="{0F5B3066-540F-4606-ADEC-65EB1C3E9627}" destId="{F67BAC7A-11EC-4A4D-9D23-C73C2F92535C}" srcOrd="4" destOrd="0" parTransId="{E865DFC3-829D-4771-90A0-F0540402C485}" sibTransId="{F7B94E82-535E-4F5E-AEF8-B5484A53D518}"/>
    <dgm:cxn modelId="{DE3E5EEF-66E5-4668-801B-881256A34BC3}" srcId="{0F5B3066-540F-4606-ADEC-65EB1C3E9627}" destId="{CCB6FA43-6767-4438-95CB-C4EB9CAE936D}" srcOrd="1" destOrd="0" parTransId="{F0554569-EC36-4408-A592-FFD9163B7398}" sibTransId="{2F7E4E1E-6185-4304-8678-2FC34A1FCD83}"/>
    <dgm:cxn modelId="{04E360B3-43AB-45E0-B206-FADD27A081FC}" type="presParOf" srcId="{49141C54-20ED-4D4A-98D1-482F23CFFE38}" destId="{300285FC-8EBC-4D29-9939-818F1A645E45}" srcOrd="0" destOrd="0" presId="urn:microsoft.com/office/officeart/2016/7/layout/RepeatingBendingProcessNew"/>
    <dgm:cxn modelId="{566BC7AD-174C-4C3C-813A-1F06137671EA}" type="presParOf" srcId="{49141C54-20ED-4D4A-98D1-482F23CFFE38}" destId="{0C33C196-EB0B-4769-B664-6554104369B4}" srcOrd="1" destOrd="0" presId="urn:microsoft.com/office/officeart/2016/7/layout/RepeatingBendingProcessNew"/>
    <dgm:cxn modelId="{7E1811A3-0990-436A-8C36-2C4DC7844261}" type="presParOf" srcId="{0C33C196-EB0B-4769-B664-6554104369B4}" destId="{80611680-B917-4971-ADEC-8354BB873968}" srcOrd="0" destOrd="0" presId="urn:microsoft.com/office/officeart/2016/7/layout/RepeatingBendingProcessNew"/>
    <dgm:cxn modelId="{99A211F7-E9E3-457F-9722-CF4F7A63D2D3}" type="presParOf" srcId="{49141C54-20ED-4D4A-98D1-482F23CFFE38}" destId="{CEDA6116-39A4-4951-9012-F3E9879BA395}" srcOrd="2" destOrd="0" presId="urn:microsoft.com/office/officeart/2016/7/layout/RepeatingBendingProcessNew"/>
    <dgm:cxn modelId="{7FFC76B0-66E0-4907-9933-8DE5D9158C55}" type="presParOf" srcId="{49141C54-20ED-4D4A-98D1-482F23CFFE38}" destId="{C52DAAD9-889E-4F12-8766-70620787E9AC}" srcOrd="3" destOrd="0" presId="urn:microsoft.com/office/officeart/2016/7/layout/RepeatingBendingProcessNew"/>
    <dgm:cxn modelId="{8A628ECB-9762-4EFB-94E8-AD23BE738197}" type="presParOf" srcId="{C52DAAD9-889E-4F12-8766-70620787E9AC}" destId="{450A9B86-1A6B-41A3-9D74-9B090C1AD9C2}" srcOrd="0" destOrd="0" presId="urn:microsoft.com/office/officeart/2016/7/layout/RepeatingBendingProcessNew"/>
    <dgm:cxn modelId="{1E2648B0-419E-4EE6-8A17-53C89D29F046}" type="presParOf" srcId="{49141C54-20ED-4D4A-98D1-482F23CFFE38}" destId="{0630FC8D-76D4-4DAA-8521-EDC97003C390}" srcOrd="4" destOrd="0" presId="urn:microsoft.com/office/officeart/2016/7/layout/RepeatingBendingProcessNew"/>
    <dgm:cxn modelId="{1CB15FC1-A18F-4F2A-8F20-69F7582E3A12}" type="presParOf" srcId="{49141C54-20ED-4D4A-98D1-482F23CFFE38}" destId="{14D5CFE6-33C0-4F67-BAD4-406EA1571549}" srcOrd="5" destOrd="0" presId="urn:microsoft.com/office/officeart/2016/7/layout/RepeatingBendingProcessNew"/>
    <dgm:cxn modelId="{1090ACC8-F3E9-47F0-BF98-72E4014E9A9A}" type="presParOf" srcId="{14D5CFE6-33C0-4F67-BAD4-406EA1571549}" destId="{ED0F77BE-A09F-44FA-A7C6-94D816C7D1A9}" srcOrd="0" destOrd="0" presId="urn:microsoft.com/office/officeart/2016/7/layout/RepeatingBendingProcessNew"/>
    <dgm:cxn modelId="{D309588A-2A4D-49AC-AD24-CDDB5CA99C68}" type="presParOf" srcId="{49141C54-20ED-4D4A-98D1-482F23CFFE38}" destId="{0CBB1003-1ACC-4622-8704-23ED838B93E2}" srcOrd="6" destOrd="0" presId="urn:microsoft.com/office/officeart/2016/7/layout/RepeatingBendingProcessNew"/>
    <dgm:cxn modelId="{671C8BFF-97FB-4513-B481-90F917FA0ED1}" type="presParOf" srcId="{49141C54-20ED-4D4A-98D1-482F23CFFE38}" destId="{0DF78A7C-5F07-4866-8A59-D68311BCA9A4}" srcOrd="7" destOrd="0" presId="urn:microsoft.com/office/officeart/2016/7/layout/RepeatingBendingProcessNew"/>
    <dgm:cxn modelId="{1A2D6D7F-6E40-433E-AE7C-EEEB9E947A3B}" type="presParOf" srcId="{0DF78A7C-5F07-4866-8A59-D68311BCA9A4}" destId="{2FFED037-142E-498E-9D6D-528F016A075C}" srcOrd="0" destOrd="0" presId="urn:microsoft.com/office/officeart/2016/7/layout/RepeatingBendingProcessNew"/>
    <dgm:cxn modelId="{01E1A13A-4705-46B9-95FE-25830D393C3E}" type="presParOf" srcId="{49141C54-20ED-4D4A-98D1-482F23CFFE38}" destId="{406B6F00-A528-4878-AA56-03E9C2EB7093}" srcOrd="8" destOrd="0" presId="urn:microsoft.com/office/officeart/2016/7/layout/RepeatingBendingProcessNew"/>
    <dgm:cxn modelId="{2F6B6792-8E43-454F-99F1-3C771EC4A840}" type="presParOf" srcId="{49141C54-20ED-4D4A-98D1-482F23CFFE38}" destId="{B168FE48-2079-41D6-BCA8-C30C6521270D}" srcOrd="9" destOrd="0" presId="urn:microsoft.com/office/officeart/2016/7/layout/RepeatingBendingProcessNew"/>
    <dgm:cxn modelId="{4A7696C6-C4A6-4C39-93C1-B5B6504DD79F}" type="presParOf" srcId="{B168FE48-2079-41D6-BCA8-C30C6521270D}" destId="{636EE43E-75FF-4860-9934-177917BBB580}" srcOrd="0" destOrd="0" presId="urn:microsoft.com/office/officeart/2016/7/layout/RepeatingBendingProcessNew"/>
    <dgm:cxn modelId="{A7BFC2C9-C6FE-4151-B770-55E0FA71B4C1}" type="presParOf" srcId="{49141C54-20ED-4D4A-98D1-482F23CFFE38}" destId="{ABF10A15-33C1-4EFA-9543-DC83EEC67637}"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3C196-EB0B-4769-B664-6554104369B4}">
      <dsp:nvSpPr>
        <dsp:cNvPr id="0" name=""/>
        <dsp:cNvSpPr/>
      </dsp:nvSpPr>
      <dsp:spPr>
        <a:xfrm>
          <a:off x="3292081" y="864639"/>
          <a:ext cx="509546" cy="91440"/>
        </a:xfrm>
        <a:custGeom>
          <a:avLst/>
          <a:gdLst/>
          <a:ahLst/>
          <a:cxnLst/>
          <a:rect l="0" t="0" r="0" b="0"/>
          <a:pathLst>
            <a:path>
              <a:moveTo>
                <a:pt x="0" y="45720"/>
              </a:moveTo>
              <a:lnTo>
                <a:pt x="50954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33351" y="906869"/>
        <a:ext cx="27007" cy="6979"/>
      </dsp:txXfrm>
    </dsp:sp>
    <dsp:sp modelId="{300285FC-8EBC-4D29-9939-818F1A645E45}">
      <dsp:nvSpPr>
        <dsp:cNvPr id="0" name=""/>
        <dsp:cNvSpPr/>
      </dsp:nvSpPr>
      <dsp:spPr>
        <a:xfrm>
          <a:off x="259350" y="0"/>
          <a:ext cx="3034531" cy="1820718"/>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3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1972 Preston Netball Association was established.   </a:t>
          </a:r>
        </a:p>
        <a:p>
          <a:pPr marL="0" lvl="0" algn="ctr" defTabSz="666750">
            <a:lnSpc>
              <a:spcPct val="90000"/>
            </a:lnSpc>
            <a:spcBef>
              <a:spcPct val="0"/>
            </a:spcBef>
            <a:spcAft>
              <a:spcPct val="35000"/>
            </a:spcAft>
            <a:buNone/>
          </a:pPr>
          <a:endParaRPr lang="en-US" sz="1300" kern="1200" dirty="0"/>
        </a:p>
      </dsp:txBody>
      <dsp:txXfrm>
        <a:off x="259350" y="0"/>
        <a:ext cx="3034531" cy="1820718"/>
      </dsp:txXfrm>
    </dsp:sp>
    <dsp:sp modelId="{C52DAAD9-889E-4F12-8766-70620787E9AC}">
      <dsp:nvSpPr>
        <dsp:cNvPr id="0" name=""/>
        <dsp:cNvSpPr/>
      </dsp:nvSpPr>
      <dsp:spPr>
        <a:xfrm>
          <a:off x="6866759" y="864639"/>
          <a:ext cx="581909" cy="91440"/>
        </a:xfrm>
        <a:custGeom>
          <a:avLst/>
          <a:gdLst/>
          <a:ahLst/>
          <a:cxnLst/>
          <a:rect l="0" t="0" r="0" b="0"/>
          <a:pathLst>
            <a:path>
              <a:moveTo>
                <a:pt x="0" y="45720"/>
              </a:moveTo>
              <a:lnTo>
                <a:pt x="308054" y="45720"/>
              </a:lnTo>
              <a:lnTo>
                <a:pt x="308054" y="79975"/>
              </a:lnTo>
              <a:lnTo>
                <a:pt x="581909" y="79975"/>
              </a:lnTo>
            </a:path>
          </a:pathLst>
        </a:custGeom>
        <a:noFill/>
        <a:ln w="6350" cap="flat" cmpd="sng" algn="ctr">
          <a:solidFill>
            <a:schemeClr val="accent5">
              <a:hueOff val="-3486394"/>
              <a:satOff val="3153"/>
              <a:lumOff val="-607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7142377" y="906869"/>
        <a:ext cx="30673" cy="6979"/>
      </dsp:txXfrm>
    </dsp:sp>
    <dsp:sp modelId="{CEDA6116-39A4-4951-9012-F3E9879BA395}">
      <dsp:nvSpPr>
        <dsp:cNvPr id="0" name=""/>
        <dsp:cNvSpPr/>
      </dsp:nvSpPr>
      <dsp:spPr>
        <a:xfrm>
          <a:off x="3834028" y="0"/>
          <a:ext cx="3034531" cy="1820718"/>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During the next 24 years Preston Netball Association conducted its competition at the outdoor courts at Leamington St Reservoir. </a:t>
          </a:r>
        </a:p>
      </dsp:txBody>
      <dsp:txXfrm>
        <a:off x="3834028" y="0"/>
        <a:ext cx="3034531" cy="1820718"/>
      </dsp:txXfrm>
    </dsp:sp>
    <dsp:sp modelId="{14D5CFE6-33C0-4F67-BAD4-406EA1571549}">
      <dsp:nvSpPr>
        <dsp:cNvPr id="0" name=""/>
        <dsp:cNvSpPr/>
      </dsp:nvSpPr>
      <dsp:spPr>
        <a:xfrm>
          <a:off x="1776616" y="1853173"/>
          <a:ext cx="7221718" cy="418795"/>
        </a:xfrm>
        <a:custGeom>
          <a:avLst/>
          <a:gdLst/>
          <a:ahLst/>
          <a:cxnLst/>
          <a:rect l="0" t="0" r="0" b="0"/>
          <a:pathLst>
            <a:path>
              <a:moveTo>
                <a:pt x="7221718" y="0"/>
              </a:moveTo>
              <a:lnTo>
                <a:pt x="7221718" y="226497"/>
              </a:lnTo>
              <a:lnTo>
                <a:pt x="0" y="226497"/>
              </a:lnTo>
              <a:lnTo>
                <a:pt x="0" y="418795"/>
              </a:lnTo>
            </a:path>
          </a:pathLst>
        </a:custGeom>
        <a:noFill/>
        <a:ln w="6350" cap="flat" cmpd="sng" algn="ctr">
          <a:solidFill>
            <a:schemeClr val="accent5">
              <a:hueOff val="-6972787"/>
              <a:satOff val="6306"/>
              <a:lumOff val="-1215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206583" y="2059081"/>
        <a:ext cx="361784" cy="6979"/>
      </dsp:txXfrm>
    </dsp:sp>
    <dsp:sp modelId="{0630FC8D-76D4-4DAA-8521-EDC97003C390}">
      <dsp:nvSpPr>
        <dsp:cNvPr id="0" name=""/>
        <dsp:cNvSpPr/>
      </dsp:nvSpPr>
      <dsp:spPr>
        <a:xfrm>
          <a:off x="7481068" y="34255"/>
          <a:ext cx="3034531" cy="1820718"/>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1996, Preston and Northcote City Councils amalgamated and consequently Preston Netball Association changed its name and branding to Darebin Netball Association.</a:t>
          </a:r>
          <a:endParaRPr lang="en-AU" sz="1300" kern="1200" dirty="0">
            <a:solidFill>
              <a:schemeClr val="tx1"/>
            </a:solidFill>
          </a:endParaRPr>
        </a:p>
      </dsp:txBody>
      <dsp:txXfrm>
        <a:off x="7481068" y="34255"/>
        <a:ext cx="3034531" cy="1820718"/>
      </dsp:txXfrm>
    </dsp:sp>
    <dsp:sp modelId="{0DF78A7C-5F07-4866-8A59-D68311BCA9A4}">
      <dsp:nvSpPr>
        <dsp:cNvPr id="0" name=""/>
        <dsp:cNvSpPr/>
      </dsp:nvSpPr>
      <dsp:spPr>
        <a:xfrm>
          <a:off x="3292081" y="3118301"/>
          <a:ext cx="416082" cy="91440"/>
        </a:xfrm>
        <a:custGeom>
          <a:avLst/>
          <a:gdLst/>
          <a:ahLst/>
          <a:cxnLst/>
          <a:rect l="0" t="0" r="0" b="0"/>
          <a:pathLst>
            <a:path>
              <a:moveTo>
                <a:pt x="0" y="96427"/>
              </a:moveTo>
              <a:lnTo>
                <a:pt x="225141" y="96427"/>
              </a:lnTo>
              <a:lnTo>
                <a:pt x="225141" y="45720"/>
              </a:lnTo>
              <a:lnTo>
                <a:pt x="416082" y="45720"/>
              </a:lnTo>
            </a:path>
          </a:pathLst>
        </a:custGeom>
        <a:noFill/>
        <a:ln w="6350" cap="flat" cmpd="sng" algn="ctr">
          <a:solidFill>
            <a:schemeClr val="accent5">
              <a:hueOff val="-10459180"/>
              <a:satOff val="9459"/>
              <a:lumOff val="-1823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488884" y="3160532"/>
        <a:ext cx="22477" cy="6979"/>
      </dsp:txXfrm>
    </dsp:sp>
    <dsp:sp modelId="{0CBB1003-1ACC-4622-8704-23ED838B93E2}">
      <dsp:nvSpPr>
        <dsp:cNvPr id="0" name=""/>
        <dsp:cNvSpPr/>
      </dsp:nvSpPr>
      <dsp:spPr>
        <a:xfrm>
          <a:off x="259350" y="2304369"/>
          <a:ext cx="3034531" cy="182071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1996, a new 4 court undercover brand-new facility situated on Plenty Road Reservoir was completed and as a result the newly formed Darebin Netball Association relocated from Leamington Street to Plenty Road Reservoir where it continued to grow until 2022.</a:t>
          </a:r>
        </a:p>
      </dsp:txBody>
      <dsp:txXfrm>
        <a:off x="259350" y="2304369"/>
        <a:ext cx="3034531" cy="1820718"/>
      </dsp:txXfrm>
    </dsp:sp>
    <dsp:sp modelId="{B168FE48-2079-41D6-BCA8-C30C6521270D}">
      <dsp:nvSpPr>
        <dsp:cNvPr id="0" name=""/>
        <dsp:cNvSpPr/>
      </dsp:nvSpPr>
      <dsp:spPr>
        <a:xfrm>
          <a:off x="6773295" y="3106467"/>
          <a:ext cx="602979" cy="91440"/>
        </a:xfrm>
        <a:custGeom>
          <a:avLst/>
          <a:gdLst/>
          <a:ahLst/>
          <a:cxnLst/>
          <a:rect l="0" t="0" r="0" b="0"/>
          <a:pathLst>
            <a:path>
              <a:moveTo>
                <a:pt x="0" y="57554"/>
              </a:moveTo>
              <a:lnTo>
                <a:pt x="318589" y="57554"/>
              </a:lnTo>
              <a:lnTo>
                <a:pt x="318589" y="45720"/>
              </a:lnTo>
              <a:lnTo>
                <a:pt x="602979" y="45720"/>
              </a:lnTo>
            </a:path>
          </a:pathLst>
        </a:custGeom>
        <a:noFill/>
        <a:ln w="6350" cap="flat" cmpd="sng" algn="ctr">
          <a:solidFill>
            <a:schemeClr val="accent5">
              <a:hueOff val="-13945574"/>
              <a:satOff val="12612"/>
              <a:lumOff val="-243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7058943" y="3148697"/>
        <a:ext cx="31684" cy="6979"/>
      </dsp:txXfrm>
    </dsp:sp>
    <dsp:sp modelId="{406B6F00-A528-4878-AA56-03E9C2EB7093}">
      <dsp:nvSpPr>
        <dsp:cNvPr id="0" name=""/>
        <dsp:cNvSpPr/>
      </dsp:nvSpPr>
      <dsp:spPr>
        <a:xfrm>
          <a:off x="3740564" y="2253662"/>
          <a:ext cx="3034531" cy="1820718"/>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2022, Darebin once again embarked on a brand-new journey moving to the brand-new state of the art facility Narrandjeri Stadium on Darebin Road </a:t>
          </a:r>
          <a:r>
            <a:rPr lang="en-US" sz="130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Thornbury</a:t>
          </a:r>
          <a:endParaRPr lang="en-AU" sz="1300" kern="1200" dirty="0">
            <a:solidFill>
              <a:schemeClr val="tx1"/>
            </a:solidFill>
          </a:endParaRPr>
        </a:p>
      </dsp:txBody>
      <dsp:txXfrm>
        <a:off x="3740564" y="2253662"/>
        <a:ext cx="3034531" cy="1820718"/>
      </dsp:txXfrm>
    </dsp:sp>
    <dsp:sp modelId="{ABF10A15-33C1-4EFA-9543-DC83EEC67637}">
      <dsp:nvSpPr>
        <dsp:cNvPr id="0" name=""/>
        <dsp:cNvSpPr/>
      </dsp:nvSpPr>
      <dsp:spPr>
        <a:xfrm>
          <a:off x="7408675" y="2241827"/>
          <a:ext cx="3034531" cy="1820718"/>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3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Today, Darebin Netball continues to grow and flourish and everyone is enjoying the new amenities. </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3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300" b="1"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Let's see where the next chapter takes us.</a:t>
          </a:r>
          <a:endParaRPr lang="en-AU" sz="1300" kern="1200" dirty="0">
            <a:solidFill>
              <a:schemeClr val="tx1"/>
            </a:solidFill>
          </a:endParaRPr>
        </a:p>
      </dsp:txBody>
      <dsp:txXfrm>
        <a:off x="7408675" y="2241827"/>
        <a:ext cx="3034531" cy="182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3C196-EB0B-4769-B664-6554104369B4}">
      <dsp:nvSpPr>
        <dsp:cNvPr id="0" name=""/>
        <dsp:cNvSpPr/>
      </dsp:nvSpPr>
      <dsp:spPr>
        <a:xfrm>
          <a:off x="3292081" y="864639"/>
          <a:ext cx="509546" cy="91440"/>
        </a:xfrm>
        <a:custGeom>
          <a:avLst/>
          <a:gdLst/>
          <a:ahLst/>
          <a:cxnLst/>
          <a:rect l="0" t="0" r="0" b="0"/>
          <a:pathLst>
            <a:path>
              <a:moveTo>
                <a:pt x="0" y="45720"/>
              </a:moveTo>
              <a:lnTo>
                <a:pt x="50954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33351" y="906869"/>
        <a:ext cx="27007" cy="6979"/>
      </dsp:txXfrm>
    </dsp:sp>
    <dsp:sp modelId="{300285FC-8EBC-4D29-9939-818F1A645E45}">
      <dsp:nvSpPr>
        <dsp:cNvPr id="0" name=""/>
        <dsp:cNvSpPr/>
      </dsp:nvSpPr>
      <dsp:spPr>
        <a:xfrm>
          <a:off x="259350" y="0"/>
          <a:ext cx="3034531" cy="1820718"/>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Life long love of netball.</a:t>
          </a:r>
        </a:p>
        <a:p>
          <a:pPr marL="0" lvl="0" algn="ctr" defTabSz="666750">
            <a:lnSpc>
              <a:spcPct val="90000"/>
            </a:lnSpc>
            <a:spcBef>
              <a:spcPct val="0"/>
            </a:spcBef>
            <a:spcAft>
              <a:spcPct val="35000"/>
            </a:spcAft>
            <a:buNone/>
          </a:pPr>
          <a:endParaRPr lang="en-US" sz="1800" kern="1200" dirty="0"/>
        </a:p>
      </dsp:txBody>
      <dsp:txXfrm>
        <a:off x="259350" y="0"/>
        <a:ext cx="3034531" cy="1820718"/>
      </dsp:txXfrm>
    </dsp:sp>
    <dsp:sp modelId="{C52DAAD9-889E-4F12-8766-70620787E9AC}">
      <dsp:nvSpPr>
        <dsp:cNvPr id="0" name=""/>
        <dsp:cNvSpPr/>
      </dsp:nvSpPr>
      <dsp:spPr>
        <a:xfrm>
          <a:off x="6866759" y="864639"/>
          <a:ext cx="581909" cy="91440"/>
        </a:xfrm>
        <a:custGeom>
          <a:avLst/>
          <a:gdLst/>
          <a:ahLst/>
          <a:cxnLst/>
          <a:rect l="0" t="0" r="0" b="0"/>
          <a:pathLst>
            <a:path>
              <a:moveTo>
                <a:pt x="0" y="45720"/>
              </a:moveTo>
              <a:lnTo>
                <a:pt x="308054" y="45720"/>
              </a:lnTo>
              <a:lnTo>
                <a:pt x="308054" y="79975"/>
              </a:lnTo>
              <a:lnTo>
                <a:pt x="581909" y="79975"/>
              </a:lnTo>
            </a:path>
          </a:pathLst>
        </a:custGeom>
        <a:noFill/>
        <a:ln w="6350" cap="flat" cmpd="sng" algn="ctr">
          <a:solidFill>
            <a:schemeClr val="accent5">
              <a:hueOff val="-3486394"/>
              <a:satOff val="3153"/>
              <a:lumOff val="-607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7142377" y="906869"/>
        <a:ext cx="30673" cy="6979"/>
      </dsp:txXfrm>
    </dsp:sp>
    <dsp:sp modelId="{CEDA6116-39A4-4951-9012-F3E9879BA395}">
      <dsp:nvSpPr>
        <dsp:cNvPr id="0" name=""/>
        <dsp:cNvSpPr/>
      </dsp:nvSpPr>
      <dsp:spPr>
        <a:xfrm>
          <a:off x="3834028" y="0"/>
          <a:ext cx="3034531" cy="1820718"/>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Increased involvement of players, participants, officials and volunteers.</a:t>
          </a:r>
        </a:p>
      </dsp:txBody>
      <dsp:txXfrm>
        <a:off x="3834028" y="0"/>
        <a:ext cx="3034531" cy="1820718"/>
      </dsp:txXfrm>
    </dsp:sp>
    <dsp:sp modelId="{14D5CFE6-33C0-4F67-BAD4-406EA1571549}">
      <dsp:nvSpPr>
        <dsp:cNvPr id="0" name=""/>
        <dsp:cNvSpPr/>
      </dsp:nvSpPr>
      <dsp:spPr>
        <a:xfrm>
          <a:off x="1776616" y="1853173"/>
          <a:ext cx="7221718" cy="418795"/>
        </a:xfrm>
        <a:custGeom>
          <a:avLst/>
          <a:gdLst/>
          <a:ahLst/>
          <a:cxnLst/>
          <a:rect l="0" t="0" r="0" b="0"/>
          <a:pathLst>
            <a:path>
              <a:moveTo>
                <a:pt x="7221718" y="0"/>
              </a:moveTo>
              <a:lnTo>
                <a:pt x="7221718" y="226497"/>
              </a:lnTo>
              <a:lnTo>
                <a:pt x="0" y="226497"/>
              </a:lnTo>
              <a:lnTo>
                <a:pt x="0" y="418795"/>
              </a:lnTo>
            </a:path>
          </a:pathLst>
        </a:custGeom>
        <a:noFill/>
        <a:ln w="6350" cap="flat" cmpd="sng" algn="ctr">
          <a:solidFill>
            <a:schemeClr val="accent5">
              <a:hueOff val="-6972787"/>
              <a:satOff val="6306"/>
              <a:lumOff val="-1215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206583" y="2059081"/>
        <a:ext cx="361784" cy="6979"/>
      </dsp:txXfrm>
    </dsp:sp>
    <dsp:sp modelId="{0630FC8D-76D4-4DAA-8521-EDC97003C390}">
      <dsp:nvSpPr>
        <dsp:cNvPr id="0" name=""/>
        <dsp:cNvSpPr/>
      </dsp:nvSpPr>
      <dsp:spPr>
        <a:xfrm>
          <a:off x="7481068" y="34255"/>
          <a:ext cx="3034531" cy="1820718"/>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Members moving into high performance pathways.</a:t>
          </a:r>
        </a:p>
      </dsp:txBody>
      <dsp:txXfrm>
        <a:off x="7481068" y="34255"/>
        <a:ext cx="3034531" cy="1820718"/>
      </dsp:txXfrm>
    </dsp:sp>
    <dsp:sp modelId="{0DF78A7C-5F07-4866-8A59-D68311BCA9A4}">
      <dsp:nvSpPr>
        <dsp:cNvPr id="0" name=""/>
        <dsp:cNvSpPr/>
      </dsp:nvSpPr>
      <dsp:spPr>
        <a:xfrm>
          <a:off x="3292081" y="3118301"/>
          <a:ext cx="416082" cy="91440"/>
        </a:xfrm>
        <a:custGeom>
          <a:avLst/>
          <a:gdLst/>
          <a:ahLst/>
          <a:cxnLst/>
          <a:rect l="0" t="0" r="0" b="0"/>
          <a:pathLst>
            <a:path>
              <a:moveTo>
                <a:pt x="0" y="96427"/>
              </a:moveTo>
              <a:lnTo>
                <a:pt x="225141" y="96427"/>
              </a:lnTo>
              <a:lnTo>
                <a:pt x="225141" y="45720"/>
              </a:lnTo>
              <a:lnTo>
                <a:pt x="416082" y="45720"/>
              </a:lnTo>
            </a:path>
          </a:pathLst>
        </a:custGeom>
        <a:noFill/>
        <a:ln w="6350" cap="flat" cmpd="sng" algn="ctr">
          <a:solidFill>
            <a:schemeClr val="accent5">
              <a:hueOff val="-10459180"/>
              <a:satOff val="9459"/>
              <a:lumOff val="-1823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488884" y="3160532"/>
        <a:ext cx="22477" cy="6979"/>
      </dsp:txXfrm>
    </dsp:sp>
    <dsp:sp modelId="{0CBB1003-1ACC-4622-8704-23ED838B93E2}">
      <dsp:nvSpPr>
        <dsp:cNvPr id="0" name=""/>
        <dsp:cNvSpPr/>
      </dsp:nvSpPr>
      <dsp:spPr>
        <a:xfrm>
          <a:off x="259350" y="2304369"/>
          <a:ext cx="3034531" cy="182071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Financial stability and reinvestment back into our netball community.</a:t>
          </a:r>
        </a:p>
      </dsp:txBody>
      <dsp:txXfrm>
        <a:off x="259350" y="2304369"/>
        <a:ext cx="3034531" cy="1820718"/>
      </dsp:txXfrm>
    </dsp:sp>
    <dsp:sp modelId="{B168FE48-2079-41D6-BCA8-C30C6521270D}">
      <dsp:nvSpPr>
        <dsp:cNvPr id="0" name=""/>
        <dsp:cNvSpPr/>
      </dsp:nvSpPr>
      <dsp:spPr>
        <a:xfrm>
          <a:off x="6773295" y="3106467"/>
          <a:ext cx="602979" cy="91440"/>
        </a:xfrm>
        <a:custGeom>
          <a:avLst/>
          <a:gdLst/>
          <a:ahLst/>
          <a:cxnLst/>
          <a:rect l="0" t="0" r="0" b="0"/>
          <a:pathLst>
            <a:path>
              <a:moveTo>
                <a:pt x="0" y="57554"/>
              </a:moveTo>
              <a:lnTo>
                <a:pt x="318589" y="57554"/>
              </a:lnTo>
              <a:lnTo>
                <a:pt x="318589" y="45720"/>
              </a:lnTo>
              <a:lnTo>
                <a:pt x="602979" y="45720"/>
              </a:lnTo>
            </a:path>
          </a:pathLst>
        </a:custGeom>
        <a:noFill/>
        <a:ln w="6350" cap="flat" cmpd="sng" algn="ctr">
          <a:solidFill>
            <a:schemeClr val="accent5">
              <a:hueOff val="-13945574"/>
              <a:satOff val="12612"/>
              <a:lumOff val="-243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7058943" y="3148697"/>
        <a:ext cx="31684" cy="6979"/>
      </dsp:txXfrm>
    </dsp:sp>
    <dsp:sp modelId="{406B6F00-A528-4878-AA56-03E9C2EB7093}">
      <dsp:nvSpPr>
        <dsp:cNvPr id="0" name=""/>
        <dsp:cNvSpPr/>
      </dsp:nvSpPr>
      <dsp:spPr>
        <a:xfrm>
          <a:off x="3740564" y="2253662"/>
          <a:ext cx="3034531" cy="1820718"/>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Achievement of success for our Representative program.</a:t>
          </a:r>
        </a:p>
      </dsp:txBody>
      <dsp:txXfrm>
        <a:off x="3740564" y="2253662"/>
        <a:ext cx="3034531" cy="1820718"/>
      </dsp:txXfrm>
    </dsp:sp>
    <dsp:sp modelId="{ABF10A15-33C1-4EFA-9543-DC83EEC67637}">
      <dsp:nvSpPr>
        <dsp:cNvPr id="0" name=""/>
        <dsp:cNvSpPr/>
      </dsp:nvSpPr>
      <dsp:spPr>
        <a:xfrm>
          <a:off x="7408675" y="2241827"/>
          <a:ext cx="3034531" cy="1820718"/>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800" kern="1200" dirty="0">
              <a:solidFill>
                <a:schemeClr val="tx1"/>
              </a:solidFill>
            </a:rPr>
            <a:t>Safe and compliant facilities for training and competitions to promote community needs and enabling growth.</a:t>
          </a:r>
        </a:p>
      </dsp:txBody>
      <dsp:txXfrm>
        <a:off x="7408675" y="2241827"/>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4/17/23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0"/>
              </a:schemeClr>
            </a:gs>
            <a:gs pos="18000">
              <a:schemeClr val="accent4">
                <a:lumMod val="75000"/>
              </a:schemeClr>
            </a:gs>
            <a:gs pos="60000">
              <a:schemeClr val="accent4">
                <a:lumMod val="40000"/>
                <a:lumOff val="60000"/>
              </a:schemeClr>
            </a:gs>
            <a:gs pos="100000">
              <a:schemeClr val="accent4">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 outdoor&#10;&#10;Description automatically generated">
            <a:extLst>
              <a:ext uri="{FF2B5EF4-FFF2-40B4-BE49-F238E27FC236}">
                <a16:creationId xmlns:a16="http://schemas.microsoft.com/office/drawing/2014/main" id="{E3AF7AD9-32A2-A744-A855-E770842360FA}"/>
              </a:ext>
            </a:extLst>
          </p:cNvPr>
          <p:cNvPicPr>
            <a:picLocks noChangeAspect="1"/>
          </p:cNvPicPr>
          <p:nvPr/>
        </p:nvPicPr>
        <p:blipFill rotWithShape="1">
          <a:blip r:embed="rId2"/>
          <a:srcRect t="7439" r="-1" b="17542"/>
          <a:stretch/>
        </p:blipFill>
        <p:spPr>
          <a:xfrm>
            <a:off x="20" y="10"/>
            <a:ext cx="12188932" cy="685799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29" name="Rectangle 28">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1524000" y="4416721"/>
            <a:ext cx="9144000" cy="1152663"/>
          </a:xfrm>
        </p:spPr>
        <p:txBody>
          <a:bodyPr>
            <a:normAutofit/>
          </a:bodyPr>
          <a:lstStyle/>
          <a:p>
            <a:pPr algn="ctr"/>
            <a:r>
              <a:rPr lang="en-US" sz="4100"/>
              <a:t>Darebin Netball Association Strategic Plan </a:t>
            </a:r>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a:xfrm>
            <a:off x="1524000" y="5636465"/>
            <a:ext cx="9144000" cy="646785"/>
          </a:xfrm>
        </p:spPr>
        <p:txBody>
          <a:bodyPr>
            <a:normAutofit/>
          </a:bodyPr>
          <a:lstStyle/>
          <a:p>
            <a:pPr algn="ctr"/>
            <a:r>
              <a:rPr lang="en-US" dirty="0"/>
              <a:t>2023 to 2026</a:t>
            </a:r>
          </a:p>
          <a:p>
            <a:pPr algn="ctr"/>
            <a:endParaRPr lang="en-US" dirty="0"/>
          </a:p>
        </p:txBody>
      </p:sp>
    </p:spTree>
    <p:extLst>
      <p:ext uri="{BB962C8B-B14F-4D97-AF65-F5344CB8AC3E}">
        <p14:creationId xmlns:p14="http://schemas.microsoft.com/office/powerpoint/2010/main" val="800962904"/>
      </p:ext>
    </p:extLst>
  </p:cSld>
  <p:clrMapOvr>
    <a:masterClrMapping/>
  </p:clrMapOvr>
  <mc:AlternateContent xmlns:mc="http://schemas.openxmlformats.org/markup-compatibility/2006" xmlns:p14="http://schemas.microsoft.com/office/powerpoint/2010/main">
    <mc:Choice Requires="p14">
      <p:transition p14:dur="10" advClick="0" advTm="1000">
        <p14:reveal/>
      </p:transition>
    </mc:Choice>
    <mc:Fallback xmlns="">
      <p:transition advClick="0"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633456" y="486184"/>
            <a:ext cx="5397237" cy="1325563"/>
          </a:xfrm>
        </p:spPr>
        <p:txBody>
          <a:bodyPr vert="horz" lIns="91440" tIns="45720" rIns="91440" bIns="45720" rtlCol="0" anchor="ctr">
            <a:normAutofit/>
          </a:bodyPr>
          <a:lstStyle/>
          <a:p>
            <a:r>
              <a:rPr lang="en-US" sz="3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Strategic Priorities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Summary </a:t>
            </a:r>
            <a:endParaRPr lang="en-US" sz="32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633456" y="1498862"/>
            <a:ext cx="7754320" cy="4857487"/>
          </a:xfrm>
        </p:spPr>
        <p:txBody>
          <a:bodyPr vert="horz" lIns="91440" tIns="45720" rIns="91440" bIns="45720" rtlCol="0">
            <a:normAutofit fontScale="47500" lnSpcReduction="20000"/>
          </a:bodyPr>
          <a:lstStyle/>
          <a:p>
            <a:pPr>
              <a:lnSpc>
                <a:spcPct val="107000"/>
              </a:lnSpc>
              <a:spcAft>
                <a:spcPts val="800"/>
              </a:spcAft>
            </a:pPr>
            <a:r>
              <a:rPr lang="en-AU" sz="30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Strategic Communications</a:t>
            </a:r>
          </a:p>
          <a:p>
            <a:pPr marL="342900" lvl="0" indent="-342900">
              <a:lnSpc>
                <a:spcPct val="107000"/>
              </a:lnSpc>
              <a:buFont typeface="Symbol" panose="05050102010706020507" pitchFamily="18" charset="2"/>
              <a:buChar char=""/>
            </a:pPr>
            <a:r>
              <a:rPr lang="en-AU" sz="3000" dirty="0">
                <a:effectLst/>
                <a:latin typeface="Calibri" panose="020F0502020204030204" pitchFamily="34" charset="0"/>
                <a:ea typeface="Calibri" panose="020F0502020204030204" pitchFamily="34" charset="0"/>
                <a:cs typeface="Times New Roman" panose="02020603050405020304" pitchFamily="18" charset="0"/>
              </a:rPr>
              <a:t>Strategic and consistent expression of the DNA brand.</a:t>
            </a:r>
          </a:p>
          <a:p>
            <a:pPr marL="342900" lvl="0" indent="-342900">
              <a:lnSpc>
                <a:spcPct val="107000"/>
              </a:lnSpc>
              <a:spcAft>
                <a:spcPts val="800"/>
              </a:spcAft>
              <a:buFont typeface="Symbol" panose="05050102010706020507" pitchFamily="18" charset="2"/>
              <a:buChar char=""/>
            </a:pPr>
            <a:r>
              <a:rPr lang="en-AU" sz="3000" dirty="0">
                <a:effectLst/>
                <a:latin typeface="Calibri" panose="020F0502020204030204" pitchFamily="34" charset="0"/>
                <a:ea typeface="Calibri" panose="020F0502020204030204" pitchFamily="34" charset="0"/>
                <a:cs typeface="Times New Roman" panose="02020603050405020304" pitchFamily="18" charset="0"/>
              </a:rPr>
              <a:t>Develop and implement marketing and communication strategy.</a:t>
            </a:r>
          </a:p>
          <a:p>
            <a:pPr>
              <a:lnSpc>
                <a:spcPct val="107000"/>
              </a:lnSpc>
              <a:spcAft>
                <a:spcPts val="800"/>
              </a:spcAft>
            </a:pPr>
            <a:r>
              <a:rPr lang="en-AU" sz="30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Business Model</a:t>
            </a:r>
          </a:p>
          <a:p>
            <a:pPr marL="342900" lvl="0" indent="-342900">
              <a:lnSpc>
                <a:spcPct val="107000"/>
              </a:lnSpc>
              <a:buFont typeface="Symbol" panose="05050102010706020507" pitchFamily="18" charset="2"/>
              <a:buChar char=""/>
            </a:pPr>
            <a:r>
              <a:rPr lang="en-AU" sz="3000" dirty="0">
                <a:effectLst/>
                <a:latin typeface="Calibri" panose="020F0502020204030204" pitchFamily="34" charset="0"/>
                <a:ea typeface="Calibri" panose="020F0502020204030204" pitchFamily="34" charset="0"/>
                <a:cs typeface="Times New Roman" panose="02020603050405020304" pitchFamily="18" charset="0"/>
              </a:rPr>
              <a:t>Develop a sustainable business model for DNA.</a:t>
            </a:r>
          </a:p>
          <a:p>
            <a:pPr marL="342900" lvl="0" indent="-342900">
              <a:lnSpc>
                <a:spcPct val="107000"/>
              </a:lnSpc>
              <a:buFont typeface="Symbol" panose="05050102010706020507" pitchFamily="18" charset="2"/>
              <a:buChar char=""/>
            </a:pPr>
            <a:r>
              <a:rPr lang="en-AU" sz="3000" dirty="0">
                <a:effectLst/>
                <a:latin typeface="Calibri" panose="020F0502020204030204" pitchFamily="34" charset="0"/>
                <a:ea typeface="Calibri" panose="020F0502020204030204" pitchFamily="34" charset="0"/>
                <a:cs typeface="Times New Roman" panose="02020603050405020304" pitchFamily="18" charset="0"/>
              </a:rPr>
              <a:t>Develop the key management/administrative roles to support the committee and Association into the future.</a:t>
            </a:r>
          </a:p>
          <a:p>
            <a:pPr marL="342900" lvl="0" indent="-342900">
              <a:lnSpc>
                <a:spcPct val="107000"/>
              </a:lnSpc>
              <a:spcAft>
                <a:spcPts val="800"/>
              </a:spcAft>
              <a:buFont typeface="Symbol" panose="05050102010706020507" pitchFamily="18" charset="2"/>
              <a:buChar char=""/>
            </a:pPr>
            <a:r>
              <a:rPr lang="en-AU" sz="3000" dirty="0">
                <a:effectLst/>
                <a:latin typeface="Calibri" panose="020F0502020204030204" pitchFamily="34" charset="0"/>
                <a:ea typeface="Calibri" panose="020F0502020204030204" pitchFamily="34" charset="0"/>
                <a:cs typeface="Times New Roman" panose="02020603050405020304" pitchFamily="18" charset="0"/>
              </a:rPr>
              <a:t>Continue to develop revenue streams.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sng"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High Performance </a:t>
            </a:r>
          </a:p>
          <a:p>
            <a:pPr marL="342900" marR="0" lvl="0"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Work with our pathway partners to develop players &amp; coaches.</a:t>
            </a:r>
          </a:p>
          <a:p>
            <a:pPr marL="342900" marR="0" lvl="0"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Aim to present a variety of training skills guest coaches, senior player-led training. </a:t>
            </a:r>
          </a:p>
          <a:p>
            <a:pPr marL="342900" marR="0" lvl="0"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Identify, develop &amp; prepare athletes for high performance pathway. </a:t>
            </a:r>
          </a:p>
          <a:p>
            <a:pPr marL="342900" marR="0" lvl="0"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Achieve success for our representative teams. </a:t>
            </a:r>
          </a:p>
          <a:p>
            <a:pPr marL="342900" marR="0" lvl="0"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Increase pathway opportunities for umpires &amp; coaches. </a:t>
            </a:r>
          </a:p>
          <a:p>
            <a:pPr marL="342900" marR="0" lvl="0"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Leadership by respect, example and integrity at all times.</a:t>
            </a:r>
            <a:r>
              <a:rPr kumimoji="0" lang="en-US" sz="3000" b="1" i="0" u="sng" strike="noStrike" kern="1200" cap="none" spc="0" normalizeH="0" baseline="0" noProof="0" dirty="0">
                <a:ln>
                  <a:noFill/>
                </a:ln>
                <a:solidFill>
                  <a:srgbClr val="EE7661"/>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Aft>
                <a:spcPts val="800"/>
              </a:spcAft>
              <a:buFont typeface="Symbol" panose="05050102010706020507" pitchFamily="18" charset="2"/>
              <a:buChar char=""/>
            </a:pP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90000"/>
              </a:lnSpc>
              <a:buFont typeface="Arial" panose="020B0604020202020204" pitchFamily="34" charset="0"/>
              <a:buChar char="•"/>
            </a:pPr>
            <a:endParaRPr lang="en-US" sz="1100" dirty="0"/>
          </a:p>
        </p:txBody>
      </p:sp>
      <p:sp>
        <p:nvSpPr>
          <p:cNvPr id="27" name="Freeform: Shape 26">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504802" flipH="1">
            <a:off x="6443172"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Date Placeholder 13">
            <a:extLst>
              <a:ext uri="{FF2B5EF4-FFF2-40B4-BE49-F238E27FC236}">
                <a16:creationId xmlns:a16="http://schemas.microsoft.com/office/drawing/2014/main" id="{A01CAB10-68AF-4904-BD59-D332B297A10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normalizeH="0" noProof="0" dirty="0">
                <a:ln>
                  <a:noFill/>
                </a:ln>
                <a:solidFill>
                  <a:prstClr val="black">
                    <a:tint val="75000"/>
                  </a:prstClr>
                </a:solidFill>
                <a:effectLst/>
                <a:uLnTx/>
                <a:uFillTx/>
              </a:rPr>
              <a:t>9/3/2023</a:t>
            </a:r>
          </a:p>
        </p:txBody>
      </p:sp>
      <p:sp>
        <p:nvSpPr>
          <p:cNvPr id="15" name="Footer Placeholder 14">
            <a:extLst>
              <a:ext uri="{FF2B5EF4-FFF2-40B4-BE49-F238E27FC236}">
                <a16:creationId xmlns:a16="http://schemas.microsoft.com/office/drawing/2014/main" id="{96B342A5-1683-4650-BB07-B98D8B23C1F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dirty="0">
                <a:ln>
                  <a:noFill/>
                </a:ln>
                <a:solidFill>
                  <a:prstClr val="black">
                    <a:tint val="75000"/>
                  </a:prstClr>
                </a:solidFill>
                <a:effectLst/>
                <a:uLnTx/>
                <a:uFillTx/>
                <a:latin typeface="+mn-lt"/>
                <a:ea typeface="+mn-ea"/>
                <a:cs typeface="+mn-cs"/>
              </a:rPr>
              <a:t>Darebin Netball Association Strategic Plan</a:t>
            </a:r>
          </a:p>
        </p:txBody>
      </p:sp>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prstClr val="black">
                    <a:tint val="75000"/>
                  </a:prstClr>
                </a:solidFill>
                <a:effectLst/>
                <a:uLnTx/>
                <a:uFillTx/>
              </a:rPr>
              <a:pPr marR="0" lvl="0" indent="0" fontAlgn="auto">
                <a:spcBef>
                  <a:spcPts val="0"/>
                </a:spcBef>
                <a:spcAft>
                  <a:spcPts val="600"/>
                </a:spcAft>
                <a:buClrTx/>
                <a:buSzTx/>
                <a:buFontTx/>
                <a:buNone/>
                <a:tabLst/>
                <a:defRPr/>
              </a:pPr>
              <a:t>10</a:t>
            </a:fld>
            <a:endParaRPr kumimoji="0" lang="en-US" b="0" i="0" u="none" strike="noStrike" normalizeH="0" noProof="0">
              <a:ln>
                <a:noFill/>
              </a:ln>
              <a:solidFill>
                <a:prstClr val="black">
                  <a:tint val="75000"/>
                </a:prstClr>
              </a:solidFill>
              <a:effectLst/>
              <a:uLnTx/>
              <a:uFillTx/>
            </a:endParaRPr>
          </a:p>
        </p:txBody>
      </p:sp>
      <p:pic>
        <p:nvPicPr>
          <p:cNvPr id="7" name="Picture 6" descr="Logo&#10;&#10;Description automatically generated">
            <a:extLst>
              <a:ext uri="{FF2B5EF4-FFF2-40B4-BE49-F238E27FC236}">
                <a16:creationId xmlns:a16="http://schemas.microsoft.com/office/drawing/2014/main" id="{DB2C38F4-2A4B-B567-D69C-5897713A93DA}"/>
              </a:ext>
            </a:extLst>
          </p:cNvPr>
          <p:cNvPicPr>
            <a:picLocks noChangeAspect="1"/>
          </p:cNvPicPr>
          <p:nvPr/>
        </p:nvPicPr>
        <p:blipFill>
          <a:blip r:embed="rId2"/>
          <a:stretch>
            <a:fillRect/>
          </a:stretch>
        </p:blipFill>
        <p:spPr>
          <a:xfrm>
            <a:off x="10052011" y="0"/>
            <a:ext cx="2154452" cy="1075292"/>
          </a:xfrm>
          <a:prstGeom prst="rect">
            <a:avLst/>
          </a:prstGeom>
        </p:spPr>
      </p:pic>
    </p:spTree>
    <p:extLst>
      <p:ext uri="{BB962C8B-B14F-4D97-AF65-F5344CB8AC3E}">
        <p14:creationId xmlns:p14="http://schemas.microsoft.com/office/powerpoint/2010/main" val="4287266680"/>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633456" y="486184"/>
            <a:ext cx="5397237" cy="1325563"/>
          </a:xfrm>
        </p:spPr>
        <p:txBody>
          <a:bodyPr vert="horz" lIns="91440" tIns="45720" rIns="91440" bIns="45720" rtlCol="0" anchor="ctr">
            <a:normAutofit/>
          </a:bodyPr>
          <a:lstStyle/>
          <a:p>
            <a:r>
              <a:rPr lang="en-US" sz="3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Strategic Priorities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Summary </a:t>
            </a:r>
            <a:endParaRPr lang="en-US" sz="32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633456" y="1640264"/>
            <a:ext cx="7199426" cy="4242376"/>
          </a:xfrm>
        </p:spPr>
        <p:txBody>
          <a:bodyPr vert="horz" lIns="91440" tIns="45720" rIns="91440" bIns="45720" rtlCol="0">
            <a:normAutofit/>
          </a:bodyPr>
          <a:lstStyle/>
          <a:p>
            <a:pPr>
              <a:lnSpc>
                <a:spcPct val="90000"/>
              </a:lnSpc>
            </a:pPr>
            <a:r>
              <a:rPr lang="en-US" sz="1600" b="1" u="sng" dirty="0">
                <a:solidFill>
                  <a:srgbClr val="C00000"/>
                </a:solidFill>
                <a:latin typeface="Calibri" panose="020F0502020204030204" pitchFamily="34" charset="0"/>
                <a:ea typeface="Calibri" panose="020F0502020204030204" pitchFamily="34" charset="0"/>
                <a:cs typeface="Calibri" panose="020F0502020204030204" pitchFamily="34" charset="0"/>
              </a:rPr>
              <a:t>Participation and Development </a:t>
            </a:r>
          </a:p>
          <a:p>
            <a:pPr algn="ctr">
              <a:lnSpc>
                <a:spcPct val="90000"/>
              </a:lnSpc>
            </a:pPr>
            <a:endParaRPr lang="en-US" sz="1600" b="1" u="sng"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228600" indent="-228600">
              <a:lnSpc>
                <a:spcPct val="90000"/>
              </a:lnSpc>
              <a:buFont typeface="+mj-lt"/>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Increase participation across all facets of player engagement whilst investigating other possibilities around competitions.</a:t>
            </a:r>
          </a:p>
          <a:p>
            <a:pPr marL="514350" lvl="1" indent="-285750">
              <a:lnSpc>
                <a:spcPct val="90000"/>
              </a:lnSpc>
            </a:pPr>
            <a:r>
              <a:rPr lang="en-US" sz="1400" dirty="0">
                <a:latin typeface="Calibri" panose="020F0502020204030204" pitchFamily="34" charset="0"/>
                <a:ea typeface="Calibri" panose="020F0502020204030204" pitchFamily="34" charset="0"/>
                <a:cs typeface="Calibri" panose="020F0502020204030204" pitchFamily="34" charset="0"/>
              </a:rPr>
              <a:t>Attract &amp; retain new and current participants. </a:t>
            </a:r>
          </a:p>
          <a:p>
            <a:pPr marL="514350" lvl="1" indent="-285750">
              <a:lnSpc>
                <a:spcPct val="90000"/>
              </a:lnSpc>
            </a:pPr>
            <a:r>
              <a:rPr lang="en-US" sz="1400" dirty="0">
                <a:latin typeface="Calibri" panose="020F0502020204030204" pitchFamily="34" charset="0"/>
                <a:ea typeface="Calibri" panose="020F0502020204030204" pitchFamily="34" charset="0"/>
                <a:cs typeface="Calibri" panose="020F0502020204030204" pitchFamily="34" charset="0"/>
              </a:rPr>
              <a:t>Create new ways for people to enjoy netball, e.g. Fast 5, Walking Netball</a:t>
            </a:r>
          </a:p>
          <a:p>
            <a:pPr marL="514350" lvl="1" indent="-285750">
              <a:lnSpc>
                <a:spcPct val="90000"/>
              </a:lnSpc>
            </a:pPr>
            <a:r>
              <a:rPr lang="en-US" sz="1400" dirty="0">
                <a:latin typeface="Calibri" panose="020F0502020204030204" pitchFamily="34" charset="0"/>
                <a:ea typeface="Calibri" panose="020F0502020204030204" pitchFamily="34" charset="0"/>
                <a:cs typeface="Calibri" panose="020F0502020204030204" pitchFamily="34" charset="0"/>
              </a:rPr>
              <a:t>Identify opportunities for different streams of participation, e.g. social and competitive. </a:t>
            </a:r>
          </a:p>
          <a:p>
            <a:pPr lvl="1" indent="0">
              <a:lnSpc>
                <a:spcPct val="90000"/>
              </a:lnSpc>
              <a:buNone/>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228600" indent="-228600">
              <a:lnSpc>
                <a:spcPct val="90000"/>
              </a:lnSpc>
              <a:buFont typeface="+mj-lt"/>
              <a:buAutoNum type="arabicPeriod" startAt="2"/>
            </a:pPr>
            <a:r>
              <a:rPr lang="en-US" sz="1400" dirty="0">
                <a:latin typeface="Calibri" panose="020F0502020204030204" pitchFamily="34" charset="0"/>
                <a:ea typeface="Calibri" panose="020F0502020204030204" pitchFamily="34" charset="0"/>
                <a:cs typeface="Calibri" panose="020F0502020204030204" pitchFamily="34" charset="0"/>
              </a:rPr>
              <a:t>Development of coaches, umpires, players and committees. </a:t>
            </a:r>
          </a:p>
          <a:p>
            <a:pPr marL="514350" lvl="1" indent="-285750">
              <a:lnSpc>
                <a:spcPct val="90000"/>
              </a:lnSpc>
            </a:pPr>
            <a:r>
              <a:rPr lang="en-US" sz="1400" dirty="0">
                <a:latin typeface="Calibri" panose="020F0502020204030204" pitchFamily="34" charset="0"/>
                <a:ea typeface="Calibri" panose="020F0502020204030204" pitchFamily="34" charset="0"/>
                <a:cs typeface="Calibri" panose="020F0502020204030204" pitchFamily="34" charset="0"/>
              </a:rPr>
              <a:t>Promote learning opportunities through mentoring, course attendance, practical training and in gaining </a:t>
            </a:r>
            <a:r>
              <a:rPr lang="en-US" sz="1400" dirty="0" err="1">
                <a:latin typeface="Calibri" panose="020F0502020204030204" pitchFamily="34" charset="0"/>
                <a:ea typeface="Calibri" panose="020F0502020204030204" pitchFamily="34" charset="0"/>
                <a:cs typeface="Calibri" panose="020F0502020204030204" pitchFamily="34" charset="0"/>
              </a:rPr>
              <a:t>onfield</a:t>
            </a:r>
            <a:r>
              <a:rPr lang="en-US" sz="1400" dirty="0">
                <a:latin typeface="Calibri" panose="020F0502020204030204" pitchFamily="34" charset="0"/>
                <a:ea typeface="Calibri" panose="020F0502020204030204" pitchFamily="34" charset="0"/>
                <a:cs typeface="Calibri" panose="020F0502020204030204" pitchFamily="34" charset="0"/>
              </a:rPr>
              <a:t> experience. </a:t>
            </a:r>
          </a:p>
          <a:p>
            <a:pPr marL="514350" lvl="1" indent="-285750">
              <a:lnSpc>
                <a:spcPct val="90000"/>
              </a:lnSpc>
            </a:pPr>
            <a:r>
              <a:rPr lang="en-US" sz="1400" dirty="0">
                <a:latin typeface="Calibri" panose="020F0502020204030204" pitchFamily="34" charset="0"/>
                <a:ea typeface="Calibri" panose="020F0502020204030204" pitchFamily="34" charset="0"/>
                <a:cs typeface="Calibri" panose="020F0502020204030204" pitchFamily="34" charset="0"/>
              </a:rPr>
              <a:t>Aim for a mix of age, experience, youth, maturity, gender, skill and talent spread across all areas of coaching, umpiring and committee engagement.</a:t>
            </a:r>
          </a:p>
        </p:txBody>
      </p:sp>
      <p:sp>
        <p:nvSpPr>
          <p:cNvPr id="27" name="Freeform: Shape 26">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504802" flipH="1">
            <a:off x="6443172"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Date Placeholder 13">
            <a:extLst>
              <a:ext uri="{FF2B5EF4-FFF2-40B4-BE49-F238E27FC236}">
                <a16:creationId xmlns:a16="http://schemas.microsoft.com/office/drawing/2014/main" id="{A01CAB10-68AF-4904-BD59-D332B297A10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normalizeH="0" noProof="0" dirty="0">
                <a:ln>
                  <a:noFill/>
                </a:ln>
                <a:solidFill>
                  <a:prstClr val="black">
                    <a:tint val="75000"/>
                  </a:prstClr>
                </a:solidFill>
                <a:effectLst/>
                <a:uLnTx/>
                <a:uFillTx/>
              </a:rPr>
              <a:t>9/3/2023</a:t>
            </a:r>
          </a:p>
        </p:txBody>
      </p:sp>
      <p:sp>
        <p:nvSpPr>
          <p:cNvPr id="15" name="Footer Placeholder 14">
            <a:extLst>
              <a:ext uri="{FF2B5EF4-FFF2-40B4-BE49-F238E27FC236}">
                <a16:creationId xmlns:a16="http://schemas.microsoft.com/office/drawing/2014/main" id="{96B342A5-1683-4650-BB07-B98D8B23C1F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lang="en-US" dirty="0">
                <a:solidFill>
                  <a:prstClr val="black">
                    <a:tint val="75000"/>
                  </a:prstClr>
                </a:solidFill>
              </a:rPr>
              <a:t>Darebin Netball Association Strategic Plan</a:t>
            </a:r>
            <a:endParaRPr kumimoji="0" lang="en-US"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prstClr val="black">
                    <a:tint val="75000"/>
                  </a:prstClr>
                </a:solidFill>
                <a:effectLst/>
                <a:uLnTx/>
                <a:uFillTx/>
              </a:rPr>
              <a:pPr marR="0" lvl="0" indent="0" fontAlgn="auto">
                <a:spcBef>
                  <a:spcPts val="0"/>
                </a:spcBef>
                <a:spcAft>
                  <a:spcPts val="600"/>
                </a:spcAft>
                <a:buClrTx/>
                <a:buSzTx/>
                <a:buFontTx/>
                <a:buNone/>
                <a:tabLst/>
                <a:defRPr/>
              </a:pPr>
              <a:t>11</a:t>
            </a:fld>
            <a:endParaRPr kumimoji="0" lang="en-US" b="0" i="0" u="none" strike="noStrike" normalizeH="0" noProof="0">
              <a:ln>
                <a:noFill/>
              </a:ln>
              <a:solidFill>
                <a:prstClr val="black">
                  <a:tint val="75000"/>
                </a:prstClr>
              </a:solidFill>
              <a:effectLst/>
              <a:uLnTx/>
              <a:uFillTx/>
            </a:endParaRPr>
          </a:p>
        </p:txBody>
      </p:sp>
      <p:pic>
        <p:nvPicPr>
          <p:cNvPr id="7" name="Picture 6" descr="Logo&#10;&#10;Description automatically generated">
            <a:extLst>
              <a:ext uri="{FF2B5EF4-FFF2-40B4-BE49-F238E27FC236}">
                <a16:creationId xmlns:a16="http://schemas.microsoft.com/office/drawing/2014/main" id="{600CA569-08A5-CAB3-40F2-8BBA4D67DD40}"/>
              </a:ext>
            </a:extLst>
          </p:cNvPr>
          <p:cNvPicPr>
            <a:picLocks noChangeAspect="1"/>
          </p:cNvPicPr>
          <p:nvPr/>
        </p:nvPicPr>
        <p:blipFill>
          <a:blip r:embed="rId2"/>
          <a:stretch>
            <a:fillRect/>
          </a:stretch>
        </p:blipFill>
        <p:spPr>
          <a:xfrm>
            <a:off x="10052011" y="0"/>
            <a:ext cx="2154452" cy="1075292"/>
          </a:xfrm>
          <a:prstGeom prst="rect">
            <a:avLst/>
          </a:prstGeom>
        </p:spPr>
      </p:pic>
    </p:spTree>
    <p:extLst>
      <p:ext uri="{BB962C8B-B14F-4D97-AF65-F5344CB8AC3E}">
        <p14:creationId xmlns:p14="http://schemas.microsoft.com/office/powerpoint/2010/main" val="2606296455"/>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633456" y="486184"/>
            <a:ext cx="5397237" cy="1325563"/>
          </a:xfrm>
        </p:spPr>
        <p:txBody>
          <a:bodyPr vert="horz" lIns="91440" tIns="45720" rIns="91440" bIns="45720" rtlCol="0" anchor="ctr">
            <a:normAutofit/>
          </a:bodyPr>
          <a:lstStyle/>
          <a:p>
            <a:r>
              <a:rPr lang="en-US" sz="3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Strategic Priorities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Summary </a:t>
            </a:r>
            <a:endParaRPr lang="en-US" sz="32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633456" y="1640264"/>
            <a:ext cx="7199426" cy="4242376"/>
          </a:xfrm>
        </p:spPr>
        <p:txBody>
          <a:bodyPr vert="horz" lIns="91440" tIns="45720" rIns="91440" bIns="45720" rtlCol="0">
            <a:normAutofit/>
          </a:bodyPr>
          <a:lstStyle/>
          <a:p>
            <a:pPr>
              <a:lnSpc>
                <a:spcPct val="90000"/>
              </a:lnSpc>
            </a:pPr>
            <a:r>
              <a:rPr lang="en-US" sz="1700" b="1" u="sng" dirty="0">
                <a:solidFill>
                  <a:srgbClr val="C00000"/>
                </a:solidFill>
                <a:latin typeface="Calibri" panose="020F0502020204030204" pitchFamily="34" charset="0"/>
                <a:ea typeface="Calibri" panose="020F0502020204030204" pitchFamily="34" charset="0"/>
                <a:cs typeface="Calibri" panose="020F0502020204030204" pitchFamily="34" charset="0"/>
              </a:rPr>
              <a:t>Governance and Management </a:t>
            </a:r>
          </a:p>
          <a:p>
            <a:pPr marL="228600" indent="-228600">
              <a:lnSpc>
                <a:spcPct val="90000"/>
              </a:lnSpc>
              <a:buFont typeface="+mj-lt"/>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Grow a strong association with skilled volunteers. </a:t>
            </a:r>
          </a:p>
          <a:p>
            <a:pPr marL="457200" lvl="1">
              <a:lnSpc>
                <a:spcPct val="90000"/>
              </a:lnSpc>
            </a:pPr>
            <a:r>
              <a:rPr lang="en-US" sz="1400" dirty="0">
                <a:latin typeface="Calibri" panose="020F0502020204030204" pitchFamily="34" charset="0"/>
                <a:ea typeface="Calibri" panose="020F0502020204030204" pitchFamily="34" charset="0"/>
                <a:cs typeface="Calibri" panose="020F0502020204030204" pitchFamily="34" charset="0"/>
              </a:rPr>
              <a:t>Foster a pleasant, co-operative working environment built on trust and integrity for the common benefit of the entire netball community. </a:t>
            </a:r>
          </a:p>
          <a:p>
            <a:pPr marL="457200" lvl="1">
              <a:lnSpc>
                <a:spcPct val="90000"/>
              </a:lnSpc>
            </a:pPr>
            <a:r>
              <a:rPr lang="en-US" sz="1400" dirty="0">
                <a:latin typeface="Calibri" panose="020F0502020204030204" pitchFamily="34" charset="0"/>
                <a:ea typeface="Calibri" panose="020F0502020204030204" pitchFamily="34" charset="0"/>
                <a:cs typeface="Calibri" panose="020F0502020204030204" pitchFamily="34" charset="0"/>
              </a:rPr>
              <a:t>Develop plans to retain intellectual capital within the Association. </a:t>
            </a:r>
          </a:p>
          <a:p>
            <a:pPr marL="457200" lvl="1">
              <a:lnSpc>
                <a:spcPct val="90000"/>
              </a:lnSpc>
            </a:pPr>
            <a:r>
              <a:rPr lang="en-US" sz="1400" dirty="0">
                <a:latin typeface="Calibri" panose="020F0502020204030204" pitchFamily="34" charset="0"/>
                <a:ea typeface="Calibri" panose="020F0502020204030204" pitchFamily="34" charset="0"/>
                <a:cs typeface="Calibri" panose="020F0502020204030204" pitchFamily="34" charset="0"/>
              </a:rPr>
              <a:t>Develop strong succession planning pathways. </a:t>
            </a:r>
          </a:p>
          <a:p>
            <a:pPr>
              <a:lnSpc>
                <a:spcPct val="90000"/>
              </a:lnSpc>
            </a:pPr>
            <a:r>
              <a:rPr lang="en-US" sz="1200" dirty="0">
                <a:latin typeface="Calibri" panose="020F0502020204030204" pitchFamily="34" charset="0"/>
                <a:ea typeface="Calibri" panose="020F0502020204030204" pitchFamily="34" charset="0"/>
                <a:cs typeface="Calibri" panose="020F0502020204030204" pitchFamily="34" charset="0"/>
              </a:rPr>
              <a:t>2. </a:t>
            </a:r>
            <a:r>
              <a:rPr lang="en-US" sz="1400" dirty="0">
                <a:latin typeface="Calibri" panose="020F0502020204030204" pitchFamily="34" charset="0"/>
                <a:ea typeface="Calibri" panose="020F0502020204030204" pitchFamily="34" charset="0"/>
                <a:cs typeface="Calibri" panose="020F0502020204030204" pitchFamily="34" charset="0"/>
              </a:rPr>
              <a:t>Provide sound strategies, financial management &amp; governance. </a:t>
            </a:r>
          </a:p>
          <a:p>
            <a:pPr marL="514350" lvl="1" indent="-285750">
              <a:lnSpc>
                <a:spcPct val="90000"/>
              </a:lnSpc>
            </a:pPr>
            <a:r>
              <a:rPr lang="en-US" sz="1400" dirty="0">
                <a:latin typeface="Calibri" panose="020F0502020204030204" pitchFamily="34" charset="0"/>
                <a:ea typeface="Calibri" panose="020F0502020204030204" pitchFamily="34" charset="0"/>
                <a:cs typeface="Calibri" panose="020F0502020204030204" pitchFamily="34" charset="0"/>
              </a:rPr>
              <a:t>Regular review of the association’s policies and procedures to ensure best practice in line with parent organization and legal requirements. </a:t>
            </a:r>
          </a:p>
          <a:p>
            <a:pPr>
              <a:lnSpc>
                <a:spcPct val="90000"/>
              </a:lnSpc>
            </a:pPr>
            <a:r>
              <a:rPr lang="en-US" sz="1400" dirty="0">
                <a:latin typeface="Calibri" panose="020F0502020204030204" pitchFamily="34" charset="0"/>
                <a:ea typeface="Calibri" panose="020F0502020204030204" pitchFamily="34" charset="0"/>
                <a:cs typeface="Calibri" panose="020F0502020204030204" pitchFamily="34" charset="0"/>
              </a:rPr>
              <a:t>3. Committee Members and Sub-Committees to share the workload.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sng"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Revenue, Sponsorship, Grants and Marketing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Ensure revenue streams are regularly visited, aiming to improve the Association’s ability to fund and plan for the future. </a:t>
            </a:r>
            <a:endParaRPr lang="en-US" sz="1400" b="1" u="sng"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Freeform: Shape 26">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l="9776" r="9776"/>
          <a:stretch/>
        </p:blipFill>
        <p:spPr>
          <a:xfrm>
            <a:off x="8897810" y="209328"/>
            <a:ext cx="3039288" cy="27332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 name="Arc 28">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504802" flipH="1">
            <a:off x="6443172"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Date Placeholder 13">
            <a:extLst>
              <a:ext uri="{FF2B5EF4-FFF2-40B4-BE49-F238E27FC236}">
                <a16:creationId xmlns:a16="http://schemas.microsoft.com/office/drawing/2014/main" id="{A01CAB10-68AF-4904-BD59-D332B297A10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normalizeH="0" noProof="0" dirty="0">
                <a:ln>
                  <a:noFill/>
                </a:ln>
                <a:solidFill>
                  <a:prstClr val="black">
                    <a:tint val="75000"/>
                  </a:prstClr>
                </a:solidFill>
                <a:effectLst/>
                <a:uLnTx/>
                <a:uFillTx/>
              </a:rPr>
              <a:t>9/3/2023</a:t>
            </a:r>
          </a:p>
        </p:txBody>
      </p:sp>
      <p:sp>
        <p:nvSpPr>
          <p:cNvPr id="15" name="Footer Placeholder 14">
            <a:extLst>
              <a:ext uri="{FF2B5EF4-FFF2-40B4-BE49-F238E27FC236}">
                <a16:creationId xmlns:a16="http://schemas.microsoft.com/office/drawing/2014/main" id="{96B342A5-1683-4650-BB07-B98D8B23C1F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dirty="0">
                <a:ln>
                  <a:noFill/>
                </a:ln>
                <a:solidFill>
                  <a:prstClr val="black">
                    <a:tint val="75000"/>
                  </a:prstClr>
                </a:solidFill>
                <a:effectLst/>
                <a:uLnTx/>
                <a:uFillTx/>
                <a:latin typeface="+mn-lt"/>
                <a:ea typeface="+mn-ea"/>
                <a:cs typeface="+mn-cs"/>
              </a:rPr>
              <a:t>Darebin Netball Association Strategic Plan</a:t>
            </a:r>
          </a:p>
        </p:txBody>
      </p:sp>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prstClr val="black">
                    <a:tint val="75000"/>
                  </a:prstClr>
                </a:solidFill>
                <a:effectLst/>
                <a:uLnTx/>
                <a:uFillTx/>
              </a:rPr>
              <a:pPr marR="0" lvl="0" indent="0" fontAlgn="auto">
                <a:spcBef>
                  <a:spcPts val="0"/>
                </a:spcBef>
                <a:spcAft>
                  <a:spcPts val="600"/>
                </a:spcAft>
                <a:buClrTx/>
                <a:buSzTx/>
                <a:buFontTx/>
                <a:buNone/>
                <a:tabLst/>
                <a:defRPr/>
              </a:pPr>
              <a:t>12</a:t>
            </a:fld>
            <a:endParaRPr kumimoji="0" lang="en-US" b="0" i="0" u="none" strike="noStrike" normalizeH="0" noProof="0">
              <a:ln>
                <a:noFill/>
              </a:ln>
              <a:solidFill>
                <a:prstClr val="black">
                  <a:tint val="75000"/>
                </a:prstClr>
              </a:solidFill>
              <a:effectLst/>
              <a:uLnTx/>
              <a:uFillTx/>
            </a:endParaRPr>
          </a:p>
        </p:txBody>
      </p:sp>
      <p:sp>
        <p:nvSpPr>
          <p:cNvPr id="3" name="Picture Placeholder 2">
            <a:extLst>
              <a:ext uri="{FF2B5EF4-FFF2-40B4-BE49-F238E27FC236}">
                <a16:creationId xmlns:a16="http://schemas.microsoft.com/office/drawing/2014/main" id="{D13D48AF-7EFC-AC66-9451-863F87077098}"/>
              </a:ext>
            </a:extLst>
          </p:cNvPr>
          <p:cNvSpPr>
            <a:spLocks noGrp="1"/>
          </p:cNvSpPr>
          <p:nvPr>
            <p:ph type="pic" sz="quarter" idx="14"/>
          </p:nvPr>
        </p:nvSpPr>
        <p:spPr>
          <a:xfrm>
            <a:off x="9376793" y="5096004"/>
            <a:ext cx="3096807" cy="3096807"/>
          </a:xfrm>
        </p:spPr>
      </p:sp>
    </p:spTree>
    <p:extLst>
      <p:ext uri="{BB962C8B-B14F-4D97-AF65-F5344CB8AC3E}">
        <p14:creationId xmlns:p14="http://schemas.microsoft.com/office/powerpoint/2010/main" val="3334511119"/>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AD06355-A3C6-4680-9456-99EB4CD43474}"/>
              </a:ext>
            </a:extLst>
          </p:cNvPr>
          <p:cNvSpPr>
            <a:spLocks noGrp="1"/>
          </p:cNvSpPr>
          <p:nvPr>
            <p:ph type="dt" sz="half" idx="10"/>
          </p:nvPr>
        </p:nvSpPr>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rPr>
              <a:t>9/3/2023</a:t>
            </a:r>
          </a:p>
        </p:txBody>
      </p:sp>
      <p:sp>
        <p:nvSpPr>
          <p:cNvPr id="6" name="Footer Placeholder 5">
            <a:extLst>
              <a:ext uri="{FF2B5EF4-FFF2-40B4-BE49-F238E27FC236}">
                <a16:creationId xmlns:a16="http://schemas.microsoft.com/office/drawing/2014/main" id="{31E614C4-AF93-47E4-AAAE-E508A893E74A}"/>
              </a:ext>
            </a:extLst>
          </p:cNvPr>
          <p:cNvSpPr>
            <a:spLocks noGrp="1"/>
          </p:cNvSpPr>
          <p:nvPr>
            <p:ph type="ftr" sz="quarter" idx="11"/>
          </p:nvPr>
        </p:nvSpPr>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rPr>
              <a:t>Darebin Netball Association Strategic Plan</a:t>
            </a:r>
          </a:p>
        </p:txBody>
      </p:sp>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normAutofit/>
          </a:bodyPr>
          <a:lstStyle/>
          <a:p>
            <a:pPr marL="0" marR="0" lvl="0" indent="0" defTabSz="914400" rtl="0" eaLnBrk="1" fontAlgn="auto" latinLnBrk="0" hangingPunct="1">
              <a:spcBef>
                <a:spcPts val="0"/>
              </a:spcBef>
              <a:spcAft>
                <a:spcPts val="600"/>
              </a:spcAft>
              <a:buClrTx/>
              <a:buSzTx/>
              <a:buFontTx/>
              <a:buNone/>
              <a:tabLst/>
              <a:defRPr/>
            </a:pPr>
            <a:fld id="{D76B855D-E9CC-4FF8-AD85-6CDC7B89A0DE}" type="slidenum">
              <a:rPr kumimoji="0" lang="en-US"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13</a:t>
            </a:fld>
            <a:endParaRPr kumimoji="0" lang="en-US"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916DAA-1ACF-4343-A637-D55C4A5DE05B}"/>
              </a:ext>
            </a:extLst>
          </p:cNvPr>
          <p:cNvSpPr>
            <a:spLocks noGrp="1"/>
          </p:cNvSpPr>
          <p:nvPr>
            <p:ph type="title" idx="4294967295"/>
          </p:nvPr>
        </p:nvSpPr>
        <p:spPr>
          <a:xfrm>
            <a:off x="1018094" y="460375"/>
            <a:ext cx="10335706" cy="1003300"/>
          </a:xfrm>
        </p:spPr>
        <p:txBody>
          <a:bodyPr>
            <a:normAutofit fontScale="90000"/>
          </a:bodyPr>
          <a:lstStyle/>
          <a:p>
            <a:pPr algn="ctr"/>
            <a:r>
              <a:rPr lang="en-US" dirty="0">
                <a:solidFill>
                  <a:srgbClr val="FFFFFF"/>
                </a:solidFill>
              </a:rPr>
              <a:t>Darebin Netball Association </a:t>
            </a:r>
            <a:br>
              <a:rPr lang="en-US" dirty="0">
                <a:solidFill>
                  <a:srgbClr val="FFFFFF"/>
                </a:solidFill>
              </a:rPr>
            </a:br>
            <a:r>
              <a:rPr lang="en-US" dirty="0">
                <a:solidFill>
                  <a:srgbClr val="FFFFFF"/>
                </a:solidFill>
              </a:rPr>
              <a:t>what success will look like</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4294967295"/>
            <p:extLst>
              <p:ext uri="{D42A27DB-BD31-4B8C-83A1-F6EECF244321}">
                <p14:modId xmlns:p14="http://schemas.microsoft.com/office/powerpoint/2010/main" val="2904904749"/>
              </p:ext>
            </p:extLst>
          </p:nvPr>
        </p:nvGraphicFramePr>
        <p:xfrm>
          <a:off x="744717" y="204628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4052857"/>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D3F3A98B-FC65-4638-942D-043D90701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310AE89-7AAE-8C11-399B-ADA8BD37EC1F}"/>
              </a:ext>
            </a:extLst>
          </p:cNvPr>
          <p:cNvPicPr>
            <a:picLocks noChangeAspect="1"/>
          </p:cNvPicPr>
          <p:nvPr/>
        </p:nvPicPr>
        <p:blipFill>
          <a:blip r:embed="rId2"/>
          <a:srcRect t="12500" b="12500"/>
          <a:stretch/>
        </p:blipFill>
        <p:spPr>
          <a:xfrm>
            <a:off x="20" y="0"/>
            <a:ext cx="12191980" cy="6857990"/>
          </a:xfrm>
          <a:prstGeom prst="rect">
            <a:avLst/>
          </a:prstGeom>
        </p:spPr>
      </p:pic>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a:xfrm>
            <a:off x="7474281" y="1396686"/>
            <a:ext cx="3240506" cy="4064628"/>
          </a:xfrm>
        </p:spPr>
        <p:txBody>
          <a:bodyPr>
            <a:normAutofit/>
          </a:bodyPr>
          <a:lstStyle/>
          <a:p>
            <a:pPr>
              <a:lnSpc>
                <a:spcPct val="107000"/>
              </a:lnSpc>
              <a:spcAft>
                <a:spcPts val="800"/>
              </a:spcAft>
            </a:pPr>
            <a:r>
              <a:rPr lang="en-AU" sz="1800" b="1" u="sng" dirty="0">
                <a:effectLst/>
                <a:latin typeface="Calibri" panose="020F0502020204030204" pitchFamily="34" charset="0"/>
                <a:ea typeface="Calibri" panose="020F0502020204030204" pitchFamily="34" charset="0"/>
                <a:cs typeface="Times New Roman" panose="02020603050405020304" pitchFamily="18" charset="0"/>
              </a:rPr>
              <a:t>Our purpose</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2800" b="1" i="1" u="sng"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Our purpose</a:t>
            </a: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AU" sz="16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We exist to create an environment that focus’ on fun, fitness and inclusion.</a:t>
            </a:r>
            <a:br>
              <a:rPr lang="en-AU"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t>Agenda</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838200" y="1461360"/>
            <a:ext cx="5536397" cy="3935281"/>
          </a:xfrm>
        </p:spPr>
        <p:txBody>
          <a:bodyPr>
            <a:normAutofit/>
          </a:bodyPr>
          <a:lstStyle/>
          <a:p>
            <a:pPr marL="0" indent="0">
              <a:buNone/>
            </a:pPr>
            <a:endParaRPr lang="en-US" dirty="0">
              <a:solidFill>
                <a:srgbClr val="FFFFFF"/>
              </a:solidFill>
            </a:endParaRPr>
          </a:p>
        </p:txBody>
      </p:sp>
      <p:sp>
        <p:nvSpPr>
          <p:cNvPr id="18" name="Oval 1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78C8B647-084C-492D-A242-148BEA5B6823}"/>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A2B84E-2163-44C1-99D0-6F162AEA82E9}"/>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76B855D-E9CC-4FF8-AD85-6CDC7B89A0DE}" type="slidenum">
              <a:rPr kumimoji="0" lang="en-US"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a:t>
            </a:fld>
            <a:endParaRPr kumimoji="0" lang="en-US"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D3F3A98B-FC65-4638-942D-043D90701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310AE89-7AAE-8C11-399B-ADA8BD37EC1F}"/>
              </a:ext>
            </a:extLst>
          </p:cNvPr>
          <p:cNvPicPr>
            <a:picLocks noChangeAspect="1"/>
          </p:cNvPicPr>
          <p:nvPr/>
        </p:nvPicPr>
        <p:blipFill>
          <a:blip r:embed="rId2"/>
          <a:srcRect t="12500" b="12500"/>
          <a:stretch/>
        </p:blipFill>
        <p:spPr>
          <a:xfrm>
            <a:off x="20" y="10"/>
            <a:ext cx="12191980" cy="6857990"/>
          </a:xfrm>
          <a:prstGeom prst="rect">
            <a:avLst/>
          </a:prstGeom>
        </p:spPr>
      </p:pic>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a:xfrm>
            <a:off x="6919274" y="1396686"/>
            <a:ext cx="4493060" cy="4064628"/>
          </a:xfrm>
        </p:spPr>
        <p:txBody>
          <a:bodyPr>
            <a:normAutofit fontScale="90000"/>
          </a:bodyPr>
          <a:lstStyle/>
          <a:p>
            <a:pPr>
              <a:lnSpc>
                <a:spcPct val="107000"/>
              </a:lnSpc>
              <a:spcAft>
                <a:spcPts val="800"/>
              </a:spcAft>
            </a:pPr>
            <a:r>
              <a:rPr lang="en-AU" sz="1800" b="1" u="sng" dirty="0">
                <a:effectLst/>
                <a:latin typeface="Calibri" panose="020F0502020204030204" pitchFamily="34" charset="0"/>
                <a:ea typeface="Calibri" panose="020F0502020204030204" pitchFamily="34" charset="0"/>
                <a:cs typeface="Times New Roman" panose="02020603050405020304" pitchFamily="18" charset="0"/>
              </a:rPr>
              <a:t>Our purpose</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AU" sz="3100" b="1" i="1" u="sng"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Our Vision</a:t>
            </a: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Darebin Netball Association (DNA) through best practice and governance encourages participation in all aspects of netball including playing (domestic and representative), umpiring, coaching, volunteering, administration and organisation.</a:t>
            </a:r>
            <a:br>
              <a:rPr lang="en-AU" sz="18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AU"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t>Agenda</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838200" y="1461360"/>
            <a:ext cx="5536397" cy="3935281"/>
          </a:xfrm>
        </p:spPr>
        <p:txBody>
          <a:bodyPr>
            <a:normAutofit/>
          </a:bodyPr>
          <a:lstStyle/>
          <a:p>
            <a:pPr marL="0" indent="0">
              <a:buNone/>
            </a:pPr>
            <a:endParaRPr lang="en-US" dirty="0">
              <a:solidFill>
                <a:srgbClr val="FFFFFF"/>
              </a:solidFill>
            </a:endParaRPr>
          </a:p>
        </p:txBody>
      </p:sp>
      <p:sp>
        <p:nvSpPr>
          <p:cNvPr id="18" name="Oval 1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78C8B647-084C-492D-A242-148BEA5B6823}"/>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A2B84E-2163-44C1-99D0-6F162AEA82E9}"/>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76B855D-E9CC-4FF8-AD85-6CDC7B89A0DE}" type="slidenum">
              <a:rPr kumimoji="0" lang="en-US"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3</a:t>
            </a:fld>
            <a:endParaRPr kumimoji="0" lang="en-US"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938089"/>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D3F3A98B-FC65-4638-942D-043D90701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310AE89-7AAE-8C11-399B-ADA8BD37EC1F}"/>
              </a:ext>
            </a:extLst>
          </p:cNvPr>
          <p:cNvPicPr>
            <a:picLocks noChangeAspect="1"/>
          </p:cNvPicPr>
          <p:nvPr/>
        </p:nvPicPr>
        <p:blipFill>
          <a:blip r:embed="rId2"/>
          <a:srcRect t="12500" b="12500"/>
          <a:stretch/>
        </p:blipFill>
        <p:spPr>
          <a:xfrm>
            <a:off x="20" y="10"/>
            <a:ext cx="12191980" cy="6857990"/>
          </a:xfrm>
          <a:prstGeom prst="rect">
            <a:avLst/>
          </a:prstGeom>
        </p:spPr>
      </p:pic>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a:xfrm>
            <a:off x="7042316" y="1396686"/>
            <a:ext cx="4370018" cy="4064628"/>
          </a:xfrm>
        </p:spPr>
        <p:txBody>
          <a:bodyPr>
            <a:normAutofit fontScale="90000"/>
          </a:bodyPr>
          <a:lstStyle/>
          <a:p>
            <a:pPr>
              <a:lnSpc>
                <a:spcPct val="107000"/>
              </a:lnSpc>
              <a:spcAft>
                <a:spcPts val="800"/>
              </a:spcAft>
            </a:pPr>
            <a:br>
              <a:rPr lang="en-AU" sz="18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AU" sz="3100" b="1" i="1" u="sng"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Our</a:t>
            </a:r>
            <a:r>
              <a:rPr lang="en-AU" sz="3100" i="1" u="sng"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AU" sz="3100" b="1" i="1" u="sng"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Values</a:t>
            </a: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Inclusion</a:t>
            </a: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Fun, fitness and well-being</a:t>
            </a: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Teamwork</a:t>
            </a: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Fairness</a:t>
            </a: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Integrity</a:t>
            </a: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Skill development</a:t>
            </a: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AU" sz="16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accent4">
                  <a:lumMod val="50000"/>
                </a:schemeClr>
              </a:solidFill>
            </a:endParaRP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838200" y="1461360"/>
            <a:ext cx="5536397" cy="3935281"/>
          </a:xfrm>
        </p:spPr>
        <p:txBody>
          <a:bodyPr>
            <a:normAutofit/>
          </a:bodyPr>
          <a:lstStyle/>
          <a:p>
            <a:pPr marL="0" indent="0">
              <a:buNone/>
            </a:pPr>
            <a:endParaRPr lang="en-US" dirty="0">
              <a:solidFill>
                <a:srgbClr val="FFFFFF"/>
              </a:solidFill>
            </a:endParaRPr>
          </a:p>
        </p:txBody>
      </p:sp>
      <p:sp>
        <p:nvSpPr>
          <p:cNvPr id="18" name="Oval 1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78C8B647-084C-492D-A242-148BEA5B6823}"/>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A2B84E-2163-44C1-99D0-6F162AEA82E9}"/>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76B855D-E9CC-4FF8-AD85-6CDC7B89A0DE}" type="slidenum">
              <a:rPr kumimoji="0" lang="en-US"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4</a:t>
            </a:fld>
            <a:endParaRPr kumimoji="0" lang="en-US"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298802"/>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D3F3A98B-FC65-4638-942D-043D90701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310AE89-7AAE-8C11-399B-ADA8BD37EC1F}"/>
              </a:ext>
            </a:extLst>
          </p:cNvPr>
          <p:cNvPicPr>
            <a:picLocks noChangeAspect="1"/>
          </p:cNvPicPr>
          <p:nvPr/>
        </p:nvPicPr>
        <p:blipFill>
          <a:blip r:embed="rId2"/>
          <a:srcRect t="12500" b="12500"/>
          <a:stretch/>
        </p:blipFill>
        <p:spPr>
          <a:xfrm>
            <a:off x="20" y="10"/>
            <a:ext cx="12191980" cy="6857990"/>
          </a:xfrm>
          <a:prstGeom prst="rect">
            <a:avLst/>
          </a:prstGeom>
        </p:spPr>
      </p:pic>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a:xfrm>
            <a:off x="7212777" y="1742604"/>
            <a:ext cx="4141023" cy="4064628"/>
          </a:xfrm>
        </p:spPr>
        <p:txBody>
          <a:bodyPr>
            <a:normAutofit/>
          </a:bodyPr>
          <a:lstStyle/>
          <a:p>
            <a:pPr marR="0" lvl="0" defTabSz="914400" rtl="0" eaLnBrk="1" fontAlgn="auto" latinLnBrk="0" hangingPunct="1">
              <a:lnSpc>
                <a:spcPct val="90000"/>
              </a:lnSpc>
              <a:spcBef>
                <a:spcPts val="1000"/>
              </a:spcBef>
              <a:spcAft>
                <a:spcPts val="800"/>
              </a:spcAft>
              <a:buClrTx/>
              <a:buSzTx/>
              <a:tabLst/>
              <a:defRPr/>
            </a:pPr>
            <a:r>
              <a:rPr lang="en-AU" sz="2800" b="1" i="1" u="sng"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Overview </a:t>
            </a:r>
            <a:br>
              <a:rPr lang="en-AU" sz="2800" b="1" i="1" u="sng"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AU" sz="16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AU" sz="16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DNA </a:t>
            </a:r>
            <a:r>
              <a:rPr kumimoji="0" lang="en-US" sz="1600" b="0"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aims to bring a community together to enjoy a shared love for netball.</a:t>
            </a:r>
            <a:br>
              <a:rPr kumimoji="0" lang="en-US" sz="1600" b="0"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en-US" sz="1600" b="0"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600" b="0"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Promote leadership and talent development through various avenues including umpiring, coaching, committee engagement and tournament </a:t>
            </a:r>
            <a:r>
              <a:rPr kumimoji="0" lang="en-US" sz="1600" b="0" i="0" u="none" strike="noStrike" kern="1200" cap="none" spc="0" normalizeH="0" baseline="0" noProof="0" dirty="0" err="1">
                <a:ln>
                  <a:noFill/>
                </a:ln>
                <a:solidFill>
                  <a:schemeClr val="accent4">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organisation</a:t>
            </a:r>
            <a:r>
              <a:rPr kumimoji="0" lang="en-US" sz="1600" b="0"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t>
            </a:r>
            <a:br>
              <a:rPr kumimoji="0" lang="en-US" sz="1600" b="0"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br>
            <a: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AU" sz="16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AU"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accent4">
                  <a:lumMod val="50000"/>
                </a:schemeClr>
              </a:solidFill>
            </a:endParaRP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838200" y="1461360"/>
            <a:ext cx="5536397" cy="3935281"/>
          </a:xfrm>
        </p:spPr>
        <p:txBody>
          <a:bodyPr>
            <a:normAutofit/>
          </a:bodyPr>
          <a:lstStyle/>
          <a:p>
            <a:pPr marL="0" indent="0">
              <a:buNone/>
            </a:pPr>
            <a:endParaRPr lang="en-US" dirty="0">
              <a:solidFill>
                <a:srgbClr val="FFFFFF"/>
              </a:solidFill>
            </a:endParaRPr>
          </a:p>
        </p:txBody>
      </p:sp>
      <p:sp>
        <p:nvSpPr>
          <p:cNvPr id="18" name="Oval 1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78C8B647-084C-492D-A242-148BEA5B6823}"/>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A2B84E-2163-44C1-99D0-6F162AEA82E9}"/>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76B855D-E9CC-4FF8-AD85-6CDC7B89A0DE}" type="slidenum">
              <a:rPr kumimoji="0" lang="en-US"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5</a:t>
            </a:fld>
            <a:endParaRPr kumimoji="0" lang="en-US"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216322"/>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AD06355-A3C6-4680-9456-99EB4CD43474}"/>
              </a:ext>
            </a:extLst>
          </p:cNvPr>
          <p:cNvSpPr>
            <a:spLocks noGrp="1"/>
          </p:cNvSpPr>
          <p:nvPr>
            <p:ph type="dt" sz="half" idx="10"/>
          </p:nvPr>
        </p:nvSpPr>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rPr>
              <a:t>9/3/2023</a:t>
            </a:r>
          </a:p>
        </p:txBody>
      </p:sp>
      <p:sp>
        <p:nvSpPr>
          <p:cNvPr id="6" name="Footer Placeholder 5">
            <a:extLst>
              <a:ext uri="{FF2B5EF4-FFF2-40B4-BE49-F238E27FC236}">
                <a16:creationId xmlns:a16="http://schemas.microsoft.com/office/drawing/2014/main" id="{31E614C4-AF93-47E4-AAAE-E508A893E74A}"/>
              </a:ext>
            </a:extLst>
          </p:cNvPr>
          <p:cNvSpPr>
            <a:spLocks noGrp="1"/>
          </p:cNvSpPr>
          <p:nvPr>
            <p:ph type="ftr" sz="quarter" idx="11"/>
          </p:nvPr>
        </p:nvSpPr>
        <p:spPr/>
        <p:txBody>
          <a:bodyPr>
            <a:normAutofit/>
          </a:bodyPr>
          <a:lstStyle/>
          <a:p>
            <a:pPr marL="0" marR="0" lvl="0" indent="0" defTabSz="914400" rtl="0" eaLnBrk="1" fontAlgn="auto" latinLnBrk="0" hangingPunct="1">
              <a:spcBef>
                <a:spcPts val="0"/>
              </a:spcBef>
              <a:spcAft>
                <a:spcPts val="600"/>
              </a:spcAft>
              <a:buClrTx/>
              <a:buSzTx/>
              <a:buFontTx/>
              <a:buNone/>
              <a:tabLst/>
              <a:defRPr/>
            </a:pPr>
            <a:r>
              <a:rPr lang="en-US" dirty="0">
                <a:solidFill>
                  <a:srgbClr val="FFFFFF"/>
                </a:solidFill>
                <a:latin typeface="Calibri" panose="020F0502020204030204"/>
              </a:rPr>
              <a:t>Darebin Netball Association Strategic Plan</a:t>
            </a: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normAutofit/>
          </a:bodyPr>
          <a:lstStyle/>
          <a:p>
            <a:pPr marL="0" marR="0" lvl="0" indent="0" defTabSz="914400" rtl="0" eaLnBrk="1" fontAlgn="auto" latinLnBrk="0" hangingPunct="1">
              <a:spcBef>
                <a:spcPts val="0"/>
              </a:spcBef>
              <a:spcAft>
                <a:spcPts val="600"/>
              </a:spcAft>
              <a:buClrTx/>
              <a:buSzTx/>
              <a:buFontTx/>
              <a:buNone/>
              <a:tabLst/>
              <a:defRPr/>
            </a:pPr>
            <a:fld id="{D76B855D-E9CC-4FF8-AD85-6CDC7B89A0DE}" type="slidenum">
              <a:rPr kumimoji="0" lang="en-US"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6</a:t>
            </a:fld>
            <a:endParaRPr kumimoji="0" lang="en-US"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916DAA-1ACF-4343-A637-D55C4A5DE05B}"/>
              </a:ext>
            </a:extLst>
          </p:cNvPr>
          <p:cNvSpPr>
            <a:spLocks noGrp="1"/>
          </p:cNvSpPr>
          <p:nvPr>
            <p:ph type="title" idx="4294967295"/>
          </p:nvPr>
        </p:nvSpPr>
        <p:spPr>
          <a:xfrm>
            <a:off x="1018094" y="460375"/>
            <a:ext cx="10335706" cy="1003300"/>
          </a:xfrm>
        </p:spPr>
        <p:txBody>
          <a:bodyPr>
            <a:normAutofit fontScale="90000"/>
          </a:bodyPr>
          <a:lstStyle/>
          <a:p>
            <a:pPr algn="ctr"/>
            <a:r>
              <a:rPr lang="en-US" dirty="0">
                <a:solidFill>
                  <a:srgbClr val="FFFFFF"/>
                </a:solidFill>
              </a:rPr>
              <a:t>Darebin Netball Association </a:t>
            </a:r>
            <a:br>
              <a:rPr lang="en-US" dirty="0">
                <a:solidFill>
                  <a:srgbClr val="FFFFFF"/>
                </a:solidFill>
              </a:rPr>
            </a:br>
            <a:r>
              <a:rPr lang="en-US" dirty="0">
                <a:solidFill>
                  <a:srgbClr val="FFFFFF"/>
                </a:solidFill>
              </a:rPr>
              <a:t>History at a glance</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4294967295"/>
            <p:extLst>
              <p:ext uri="{D42A27DB-BD31-4B8C-83A1-F6EECF244321}">
                <p14:modId xmlns:p14="http://schemas.microsoft.com/office/powerpoint/2010/main" val="2707056187"/>
              </p:ext>
            </p:extLst>
          </p:nvPr>
        </p:nvGraphicFramePr>
        <p:xfrm>
          <a:off x="744717" y="204628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2647457"/>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E2CA-8010-4CBE-DD77-F90182CCE778}"/>
              </a:ext>
            </a:extLst>
          </p:cNvPr>
          <p:cNvSpPr>
            <a:spLocks noGrp="1"/>
          </p:cNvSpPr>
          <p:nvPr>
            <p:ph type="title"/>
          </p:nvPr>
        </p:nvSpPr>
        <p:spPr>
          <a:xfrm>
            <a:off x="539495" y="336845"/>
            <a:ext cx="10515600" cy="1325563"/>
          </a:xfrm>
        </p:spPr>
        <p:txBody>
          <a:bodyPr/>
          <a:lstStyle/>
          <a:p>
            <a:r>
              <a:rPr lang="en-AU"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Business</a:t>
            </a:r>
            <a:br>
              <a:rPr lang="en-AU" sz="20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graphicFrame>
        <p:nvGraphicFramePr>
          <p:cNvPr id="7" name="Content Placeholder 6">
            <a:extLst>
              <a:ext uri="{FF2B5EF4-FFF2-40B4-BE49-F238E27FC236}">
                <a16:creationId xmlns:a16="http://schemas.microsoft.com/office/drawing/2014/main" id="{A6065E41-2963-01E6-FC60-F3E1938638A8}"/>
              </a:ext>
            </a:extLst>
          </p:cNvPr>
          <p:cNvGraphicFramePr>
            <a:graphicFrameLocks noGrp="1"/>
          </p:cNvGraphicFramePr>
          <p:nvPr>
            <p:ph idx="1"/>
            <p:extLst>
              <p:ext uri="{D42A27DB-BD31-4B8C-83A1-F6EECF244321}">
                <p14:modId xmlns:p14="http://schemas.microsoft.com/office/powerpoint/2010/main" val="4260192659"/>
              </p:ext>
            </p:extLst>
          </p:nvPr>
        </p:nvGraphicFramePr>
        <p:xfrm>
          <a:off x="687968" y="696966"/>
          <a:ext cx="10515600" cy="5571859"/>
        </p:xfrm>
        <a:graphic>
          <a:graphicData uri="http://schemas.openxmlformats.org/drawingml/2006/table">
            <a:tbl>
              <a:tblPr firstRow="1" firstCol="1" bandRow="1"/>
              <a:tblGrid>
                <a:gridCol w="2988846">
                  <a:extLst>
                    <a:ext uri="{9D8B030D-6E8A-4147-A177-3AD203B41FA5}">
                      <a16:colId xmlns:a16="http://schemas.microsoft.com/office/drawing/2014/main" val="375603834"/>
                    </a:ext>
                  </a:extLst>
                </a:gridCol>
                <a:gridCol w="7526754">
                  <a:extLst>
                    <a:ext uri="{9D8B030D-6E8A-4147-A177-3AD203B41FA5}">
                      <a16:colId xmlns:a16="http://schemas.microsoft.com/office/drawing/2014/main" val="4141240965"/>
                    </a:ext>
                  </a:extLst>
                </a:gridCol>
              </a:tblGrid>
              <a:tr h="329541">
                <a:tc>
                  <a:txBody>
                    <a:bodyPr/>
                    <a:lstStyle/>
                    <a:p>
                      <a:pPr>
                        <a:lnSpc>
                          <a:spcPct val="107000"/>
                        </a:lnSpc>
                        <a:spcAft>
                          <a:spcPts val="800"/>
                        </a:spcAft>
                      </a:pPr>
                      <a:r>
                        <a:rPr lang="en-A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6975" marR="46975" marT="0" marB="0">
                    <a:lnL>
                      <a:noFill/>
                    </a:lnL>
                    <a:lnR>
                      <a:noFill/>
                    </a:lnR>
                    <a:lnT>
                      <a:noFill/>
                    </a:lnT>
                    <a:lnB>
                      <a:noFill/>
                    </a:lnB>
                  </a:tcPr>
                </a:tc>
                <a:tc>
                  <a:txBody>
                    <a:bodyPr/>
                    <a:lstStyle/>
                    <a:p>
                      <a:pPr>
                        <a:lnSpc>
                          <a:spcPct val="107000"/>
                        </a:lnSpc>
                        <a:spcAft>
                          <a:spcPts val="800"/>
                        </a:spcAft>
                      </a:pPr>
                      <a:r>
                        <a:rPr lang="en-AU"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6975" marR="46975" marT="0" marB="0">
                    <a:lnL>
                      <a:noFill/>
                    </a:lnL>
                    <a:lnR>
                      <a:noFill/>
                    </a:lnR>
                    <a:lnT>
                      <a:noFill/>
                    </a:lnT>
                    <a:lnB>
                      <a:noFill/>
                    </a:lnB>
                  </a:tcPr>
                </a:tc>
                <a:extLst>
                  <a:ext uri="{0D108BD9-81ED-4DB2-BD59-A6C34878D82A}">
                    <a16:rowId xmlns:a16="http://schemas.microsoft.com/office/drawing/2014/main" val="107305491"/>
                  </a:ext>
                </a:extLst>
              </a:tr>
              <a:tr h="315784">
                <a:tc>
                  <a:txBody>
                    <a:bodyPr/>
                    <a:lstStyle/>
                    <a:p>
                      <a:pPr>
                        <a:lnSpc>
                          <a:spcPct val="107000"/>
                        </a:lnSpc>
                        <a:spcAft>
                          <a:spcPts val="800"/>
                        </a:spcAft>
                      </a:pPr>
                      <a:r>
                        <a:rPr lang="en-A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Total Number of playing Members</a:t>
                      </a:r>
                    </a:p>
                  </a:txBody>
                  <a:tcPr marL="46975" marR="46975" marT="0" marB="0">
                    <a:lnL>
                      <a:noFill/>
                    </a:lnL>
                    <a:lnR w="12700" cap="flat" cmpd="sng" algn="ctr">
                      <a:solidFill>
                        <a:schemeClr val="tx1"/>
                      </a:solidFill>
                      <a:prstDash val="solid"/>
                      <a:round/>
                      <a:headEnd type="none" w="med" len="med"/>
                      <a:tailEnd type="none" w="med" len="med"/>
                    </a:lnR>
                    <a:lnT>
                      <a:noFill/>
                    </a:lnT>
                    <a:lnB>
                      <a:noFill/>
                    </a:lnB>
                    <a:solidFill>
                      <a:srgbClr val="C5E0B3"/>
                    </a:solidFill>
                  </a:tcPr>
                </a:tc>
                <a:tc>
                  <a:txBody>
                    <a:bodyPr/>
                    <a:lstStyle/>
                    <a:p>
                      <a:pPr>
                        <a:lnSpc>
                          <a:spcPct val="107000"/>
                        </a:lnSpc>
                        <a:spcAft>
                          <a:spcPts val="800"/>
                        </a:spcAft>
                      </a:pPr>
                      <a:r>
                        <a:rPr lang="en-A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900</a:t>
                      </a:r>
                    </a:p>
                  </a:txBody>
                  <a:tcPr marL="46975" marR="46975" marT="0" marB="0">
                    <a:lnL w="12700" cap="flat" cmpd="sng" algn="ctr">
                      <a:solidFill>
                        <a:schemeClr val="tx1"/>
                      </a:solidFill>
                      <a:prstDash val="solid"/>
                      <a:round/>
                      <a:headEnd type="none" w="med" len="med"/>
                      <a:tailEnd type="none" w="med" len="med"/>
                    </a:lnL>
                    <a:lnR>
                      <a:noFill/>
                    </a:lnR>
                    <a:lnT>
                      <a:noFill/>
                    </a:lnT>
                    <a:lnB>
                      <a:noFill/>
                    </a:lnB>
                    <a:solidFill>
                      <a:srgbClr val="C5E0B3"/>
                    </a:solidFill>
                  </a:tcPr>
                </a:tc>
                <a:extLst>
                  <a:ext uri="{0D108BD9-81ED-4DB2-BD59-A6C34878D82A}">
                    <a16:rowId xmlns:a16="http://schemas.microsoft.com/office/drawing/2014/main" val="3423237266"/>
                  </a:ext>
                </a:extLst>
              </a:tr>
              <a:tr h="315784">
                <a:tc>
                  <a:txBody>
                    <a:bodyPr/>
                    <a:lstStyle/>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Number of Committee Members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a:noFill/>
                    </a:lnL>
                    <a:lnR w="12700" cap="flat" cmpd="sng" algn="ctr">
                      <a:solidFill>
                        <a:schemeClr val="tx1"/>
                      </a:solidFill>
                      <a:prstDash val="solid"/>
                      <a:round/>
                      <a:headEnd type="none" w="med" len="med"/>
                      <a:tailEnd type="none" w="med" len="med"/>
                    </a:lnR>
                    <a:lnT>
                      <a:noFill/>
                    </a:lnT>
                    <a:lnB>
                      <a:noFill/>
                    </a:lnB>
                    <a:solidFill>
                      <a:srgbClr val="E2EFD9"/>
                    </a:solidFill>
                  </a:tcPr>
                </a:tc>
                <a:tc>
                  <a:txBody>
                    <a:bodyPr/>
                    <a:lstStyle/>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2EFD9"/>
                    </a:solidFill>
                  </a:tcPr>
                </a:tc>
                <a:extLst>
                  <a:ext uri="{0D108BD9-81ED-4DB2-BD59-A6C34878D82A}">
                    <a16:rowId xmlns:a16="http://schemas.microsoft.com/office/drawing/2014/main" val="3373179248"/>
                  </a:ext>
                </a:extLst>
              </a:tr>
              <a:tr h="257428">
                <a:tc>
                  <a:txBody>
                    <a:bodyPr/>
                    <a:lstStyle/>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Member Clubs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a:noFill/>
                    </a:lnL>
                    <a:lnR w="12700" cap="flat" cmpd="sng" algn="ctr">
                      <a:solidFill>
                        <a:schemeClr val="tx1"/>
                      </a:solidFill>
                      <a:prstDash val="solid"/>
                      <a:round/>
                      <a:headEnd type="none" w="med" len="med"/>
                      <a:tailEnd type="none" w="med" len="med"/>
                    </a:lnR>
                    <a:lnT>
                      <a:noFill/>
                    </a:lnT>
                    <a:lnB>
                      <a:noFill/>
                    </a:lnB>
                    <a:solidFill>
                      <a:srgbClr val="C5E0B3"/>
                    </a:solidFill>
                  </a:tcPr>
                </a:tc>
                <a:tc>
                  <a:txBody>
                    <a:bodyPr/>
                    <a:lstStyle/>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Alphington, Angels, Fawkner, Lakeside, Northern Parx, Parklands, Parkside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w="12700" cap="flat" cmpd="sng" algn="ctr">
                      <a:solidFill>
                        <a:schemeClr val="tx1"/>
                      </a:solidFill>
                      <a:prstDash val="solid"/>
                      <a:round/>
                      <a:headEnd type="none" w="med" len="med"/>
                      <a:tailEnd type="none" w="med" len="med"/>
                    </a:lnL>
                    <a:lnR>
                      <a:noFill/>
                    </a:lnR>
                    <a:lnT>
                      <a:noFill/>
                    </a:lnT>
                    <a:lnB>
                      <a:noFill/>
                    </a:lnB>
                    <a:solidFill>
                      <a:srgbClr val="C5E0B3"/>
                    </a:solidFill>
                  </a:tcPr>
                </a:tc>
                <a:extLst>
                  <a:ext uri="{0D108BD9-81ED-4DB2-BD59-A6C34878D82A}">
                    <a16:rowId xmlns:a16="http://schemas.microsoft.com/office/drawing/2014/main" val="3990465387"/>
                  </a:ext>
                </a:extLst>
              </a:tr>
              <a:tr h="796281">
                <a:tc>
                  <a:txBody>
                    <a:bodyPr/>
                    <a:lstStyle/>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Committee Function</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a:noFill/>
                    </a:lnL>
                    <a:lnR w="12700" cap="flat" cmpd="sng" algn="ctr">
                      <a:solidFill>
                        <a:schemeClr val="tx1"/>
                      </a:solidFill>
                      <a:prstDash val="solid"/>
                      <a:round/>
                      <a:headEnd type="none" w="med" len="med"/>
                      <a:tailEnd type="none" w="med" len="med"/>
                    </a:lnR>
                    <a:lnT>
                      <a:noFill/>
                    </a:lnT>
                    <a:lnB>
                      <a:noFill/>
                    </a:lnB>
                    <a:solidFill>
                      <a:srgbClr val="E2EFD9"/>
                    </a:solidFill>
                  </a:tcPr>
                </a:tc>
                <a:tc>
                  <a:txBody>
                    <a:bodyPr/>
                    <a:lstStyle/>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Oversees governance, policies, financial management and make decisions in the interests of the association, with the power to delegate to functionaries and sub-committees who report back to the committee.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w="12700" cap="flat" cmpd="sng" algn="ctr">
                      <a:solidFill>
                        <a:schemeClr val="tx1"/>
                      </a:solidFill>
                      <a:prstDash val="solid"/>
                      <a:round/>
                      <a:headEnd type="none" w="med" len="med"/>
                      <a:tailEnd type="none" w="med" len="med"/>
                    </a:lnL>
                    <a:lnR>
                      <a:noFill/>
                    </a:lnR>
                    <a:lnT>
                      <a:noFill/>
                    </a:lnT>
                    <a:lnB>
                      <a:noFill/>
                    </a:lnB>
                    <a:solidFill>
                      <a:srgbClr val="E2EFD9"/>
                    </a:solidFill>
                  </a:tcPr>
                </a:tc>
                <a:extLst>
                  <a:ext uri="{0D108BD9-81ED-4DB2-BD59-A6C34878D82A}">
                    <a16:rowId xmlns:a16="http://schemas.microsoft.com/office/drawing/2014/main" val="70745682"/>
                  </a:ext>
                </a:extLst>
              </a:tr>
              <a:tr h="526855">
                <a:tc>
                  <a:txBody>
                    <a:bodyPr/>
                    <a:lstStyle/>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Administration Function</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a:noFill/>
                    </a:lnL>
                    <a:lnR w="12700" cap="flat" cmpd="sng" algn="ctr">
                      <a:solidFill>
                        <a:schemeClr val="tx1"/>
                      </a:solidFill>
                      <a:prstDash val="solid"/>
                      <a:round/>
                      <a:headEnd type="none" w="med" len="med"/>
                      <a:tailEnd type="none" w="med" len="med"/>
                    </a:lnR>
                    <a:lnT>
                      <a:noFill/>
                    </a:lnT>
                    <a:lnB>
                      <a:noFill/>
                    </a:lnB>
                    <a:solidFill>
                      <a:srgbClr val="C5E0B3"/>
                    </a:solidFill>
                  </a:tcPr>
                </a:tc>
                <a:tc>
                  <a:txBody>
                    <a:bodyPr/>
                    <a:lstStyle/>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Provides day to day management of the business in regular tasks and in Committee-directed activity.</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w="12700" cap="flat" cmpd="sng" algn="ctr">
                      <a:solidFill>
                        <a:schemeClr val="tx1"/>
                      </a:solidFill>
                      <a:prstDash val="solid"/>
                      <a:round/>
                      <a:headEnd type="none" w="med" len="med"/>
                      <a:tailEnd type="none" w="med" len="med"/>
                    </a:lnL>
                    <a:lnR>
                      <a:noFill/>
                    </a:lnR>
                    <a:lnT>
                      <a:noFill/>
                    </a:lnT>
                    <a:lnB>
                      <a:noFill/>
                    </a:lnB>
                    <a:solidFill>
                      <a:srgbClr val="C5E0B3"/>
                    </a:solidFill>
                  </a:tcPr>
                </a:tc>
                <a:extLst>
                  <a:ext uri="{0D108BD9-81ED-4DB2-BD59-A6C34878D82A}">
                    <a16:rowId xmlns:a16="http://schemas.microsoft.com/office/drawing/2014/main" val="3883344522"/>
                  </a:ext>
                </a:extLst>
              </a:tr>
              <a:tr h="2129122">
                <a:tc>
                  <a:txBody>
                    <a:bodyPr/>
                    <a:lstStyle/>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Competition Structure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a:noFill/>
                    </a:lnL>
                    <a:lnR w="12700" cap="flat" cmpd="sng" algn="ctr">
                      <a:solidFill>
                        <a:schemeClr val="tx1"/>
                      </a:solidFill>
                      <a:prstDash val="solid"/>
                      <a:round/>
                      <a:headEnd type="none" w="med" len="med"/>
                      <a:tailEnd type="none" w="med" len="med"/>
                    </a:lnR>
                    <a:lnT>
                      <a:noFill/>
                    </a:lnT>
                    <a:lnB>
                      <a:noFill/>
                    </a:lnB>
                    <a:solidFill>
                      <a:srgbClr val="E2EFD9"/>
                    </a:solidFill>
                  </a:tcPr>
                </a:tc>
                <a:tc>
                  <a:txBody>
                    <a:bodyPr/>
                    <a:lstStyle/>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Saturday Domestic ( </a:t>
                      </a:r>
                      <a:r>
                        <a:rPr lang="en-AU"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NetSetGo</a:t>
                      </a: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competition 9U, 11U, 13U 15U, 17U, 18U &amp; Open Age)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Wednesday Night Domestic (open Age Female and Mixed)</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Representative Teams Program:</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11/Under, 13/under, 15/under 17/under, Open Age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Annual Sunday Tournament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Male Representative Team – Men’s League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w="12700" cap="flat" cmpd="sng" algn="ctr">
                      <a:solidFill>
                        <a:schemeClr val="tx1"/>
                      </a:solidFill>
                      <a:prstDash val="solid"/>
                      <a:round/>
                      <a:headEnd type="none" w="med" len="med"/>
                      <a:tailEnd type="none" w="med" len="med"/>
                    </a:lnL>
                    <a:lnR>
                      <a:noFill/>
                    </a:lnR>
                    <a:lnT>
                      <a:noFill/>
                    </a:lnT>
                    <a:lnB>
                      <a:noFill/>
                    </a:lnB>
                    <a:solidFill>
                      <a:srgbClr val="E2EFD9"/>
                    </a:solidFill>
                  </a:tcPr>
                </a:tc>
                <a:extLst>
                  <a:ext uri="{0D108BD9-81ED-4DB2-BD59-A6C34878D82A}">
                    <a16:rowId xmlns:a16="http://schemas.microsoft.com/office/drawing/2014/main" val="1537034310"/>
                  </a:ext>
                </a:extLst>
              </a:tr>
              <a:tr h="257428">
                <a:tc>
                  <a:txBody>
                    <a:bodyPr/>
                    <a:lstStyle/>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Council Affiliate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a:noFill/>
                    </a:lnL>
                    <a:lnR w="12700" cap="flat" cmpd="sng" algn="ctr">
                      <a:solidFill>
                        <a:schemeClr val="tx1"/>
                      </a:solidFill>
                      <a:prstDash val="solid"/>
                      <a:round/>
                      <a:headEnd type="none" w="med" len="med"/>
                      <a:tailEnd type="none" w="med" len="med"/>
                    </a:lnR>
                    <a:lnT>
                      <a:noFill/>
                    </a:lnT>
                    <a:lnB>
                      <a:noFill/>
                    </a:lnB>
                    <a:solidFill>
                      <a:srgbClr val="C5E0B3"/>
                    </a:solidFill>
                  </a:tcPr>
                </a:tc>
                <a:tc>
                  <a:txBody>
                    <a:bodyPr/>
                    <a:lstStyle/>
                    <a:p>
                      <a:pPr>
                        <a:lnSpc>
                          <a:spcPct val="107000"/>
                        </a:lnSpc>
                        <a:spcAft>
                          <a:spcPts val="800"/>
                        </a:spcAft>
                      </a:pPr>
                      <a:r>
                        <a:rPr lang="en-AU"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City of Darebin</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w="12700" cap="flat" cmpd="sng" algn="ctr">
                      <a:solidFill>
                        <a:schemeClr val="tx1"/>
                      </a:solidFill>
                      <a:prstDash val="solid"/>
                      <a:round/>
                      <a:headEnd type="none" w="med" len="med"/>
                      <a:tailEnd type="none" w="med" len="med"/>
                    </a:lnL>
                    <a:lnR>
                      <a:noFill/>
                    </a:lnR>
                    <a:lnT>
                      <a:noFill/>
                    </a:lnT>
                    <a:lnB>
                      <a:noFill/>
                    </a:lnB>
                    <a:solidFill>
                      <a:srgbClr val="C5E0B3"/>
                    </a:solidFill>
                  </a:tcPr>
                </a:tc>
                <a:extLst>
                  <a:ext uri="{0D108BD9-81ED-4DB2-BD59-A6C34878D82A}">
                    <a16:rowId xmlns:a16="http://schemas.microsoft.com/office/drawing/2014/main" val="2281112917"/>
                  </a:ext>
                </a:extLst>
              </a:tr>
              <a:tr h="257428">
                <a:tc>
                  <a:txBody>
                    <a:bodyPr/>
                    <a:lstStyle/>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Club Website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a:noFill/>
                    </a:lnL>
                    <a:lnR w="12700" cap="flat" cmpd="sng" algn="ctr">
                      <a:solidFill>
                        <a:schemeClr val="tx1"/>
                      </a:solidFill>
                      <a:prstDash val="solid"/>
                      <a:round/>
                      <a:headEnd type="none" w="med" len="med"/>
                      <a:tailEnd type="none" w="med" len="med"/>
                    </a:lnR>
                    <a:lnT>
                      <a:noFill/>
                    </a:lnT>
                    <a:lnB>
                      <a:noFill/>
                    </a:lnB>
                    <a:solidFill>
                      <a:srgbClr val="E2EFD9"/>
                    </a:solidFill>
                  </a:tcPr>
                </a:tc>
                <a:tc>
                  <a:txBody>
                    <a:bodyPr/>
                    <a:lstStyle/>
                    <a:p>
                      <a:pPr>
                        <a:lnSpc>
                          <a:spcPct val="107000"/>
                        </a:lnSpc>
                        <a:spcAft>
                          <a:spcPts val="800"/>
                        </a:spcAft>
                      </a:pPr>
                      <a:r>
                        <a:rPr lang="en-AU"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Darebinnetball.com.au</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w="12700" cap="flat" cmpd="sng" algn="ctr">
                      <a:solidFill>
                        <a:schemeClr val="tx1"/>
                      </a:solidFill>
                      <a:prstDash val="solid"/>
                      <a:round/>
                      <a:headEnd type="none" w="med" len="med"/>
                      <a:tailEnd type="none" w="med" len="med"/>
                    </a:lnL>
                    <a:lnR>
                      <a:noFill/>
                    </a:lnR>
                    <a:lnT>
                      <a:noFill/>
                    </a:lnT>
                    <a:lnB>
                      <a:noFill/>
                    </a:lnB>
                    <a:solidFill>
                      <a:srgbClr val="E2EFD9"/>
                    </a:solidFill>
                  </a:tcPr>
                </a:tc>
                <a:extLst>
                  <a:ext uri="{0D108BD9-81ED-4DB2-BD59-A6C34878D82A}">
                    <a16:rowId xmlns:a16="http://schemas.microsoft.com/office/drawing/2014/main" val="2456311357"/>
                  </a:ext>
                </a:extLst>
              </a:tr>
              <a:tr h="257428">
                <a:tc>
                  <a:txBody>
                    <a:bodyPr/>
                    <a:lstStyle/>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Association Communications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a:noFill/>
                    </a:lnL>
                    <a:lnR w="12700" cap="flat" cmpd="sng" algn="ctr">
                      <a:solidFill>
                        <a:schemeClr val="tx1"/>
                      </a:solidFill>
                      <a:prstDash val="solid"/>
                      <a:round/>
                      <a:headEnd type="none" w="med" len="med"/>
                      <a:tailEnd type="none" w="med" len="med"/>
                    </a:lnR>
                    <a:lnT>
                      <a:noFill/>
                    </a:lnT>
                    <a:lnB>
                      <a:noFill/>
                    </a:lnB>
                    <a:solidFill>
                      <a:srgbClr val="C5E0B3"/>
                    </a:solidFill>
                  </a:tcPr>
                </a:tc>
                <a:tc>
                  <a:txBody>
                    <a:bodyPr/>
                    <a:lstStyle/>
                    <a:p>
                      <a:pPr>
                        <a:lnSpc>
                          <a:spcPct val="107000"/>
                        </a:lnSpc>
                        <a:spcAft>
                          <a:spcPts val="800"/>
                        </a:spcAft>
                      </a:pP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Email, Facebook, Website,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75" marR="46975" marT="0" marB="0">
                    <a:lnL w="12700" cap="flat" cmpd="sng" algn="ctr">
                      <a:solidFill>
                        <a:schemeClr val="tx1"/>
                      </a:solidFill>
                      <a:prstDash val="solid"/>
                      <a:round/>
                      <a:headEnd type="none" w="med" len="med"/>
                      <a:tailEnd type="none" w="med" len="med"/>
                    </a:lnL>
                    <a:lnR>
                      <a:noFill/>
                    </a:lnR>
                    <a:lnT>
                      <a:noFill/>
                    </a:lnT>
                    <a:lnB>
                      <a:noFill/>
                    </a:lnB>
                    <a:solidFill>
                      <a:srgbClr val="C5E0B3"/>
                    </a:solidFill>
                  </a:tcPr>
                </a:tc>
                <a:extLst>
                  <a:ext uri="{0D108BD9-81ED-4DB2-BD59-A6C34878D82A}">
                    <a16:rowId xmlns:a16="http://schemas.microsoft.com/office/drawing/2014/main" val="4169212183"/>
                  </a:ext>
                </a:extLst>
              </a:tr>
              <a:tr h="128780">
                <a:tc>
                  <a:txBody>
                    <a:bodyPr/>
                    <a:lstStyle/>
                    <a:p>
                      <a:pPr>
                        <a:lnSpc>
                          <a:spcPct val="107000"/>
                        </a:lnSpc>
                        <a:spcAft>
                          <a:spcPts val="800"/>
                        </a:spcAft>
                      </a:pPr>
                      <a:r>
                        <a:rPr lang="en-AU" sz="800">
                          <a:effectLst/>
                          <a:latin typeface="Calibri" panose="020F0502020204030204" pitchFamily="34" charset="0"/>
                          <a:ea typeface="Calibri" panose="020F0502020204030204" pitchFamily="34" charset="0"/>
                          <a:cs typeface="Times New Roman" panose="02020603050405020304" pitchFamily="18" charset="0"/>
                        </a:rPr>
                        <a:t> </a:t>
                      </a:r>
                    </a:p>
                  </a:txBody>
                  <a:tcPr marL="46975" marR="46975" marT="0" marB="0">
                    <a:lnL>
                      <a:noFill/>
                    </a:lnL>
                    <a:lnR>
                      <a:noFill/>
                    </a:lnR>
                    <a:lnT>
                      <a:noFill/>
                    </a:lnT>
                    <a:lnB>
                      <a:noFill/>
                    </a:lnB>
                  </a:tcPr>
                </a:tc>
                <a:tc>
                  <a:txBody>
                    <a:bodyPr/>
                    <a:lstStyle/>
                    <a:p>
                      <a:pPr>
                        <a:lnSpc>
                          <a:spcPct val="107000"/>
                        </a:lnSpc>
                        <a:spcAft>
                          <a:spcPts val="800"/>
                        </a:spcAft>
                      </a:pPr>
                      <a:r>
                        <a:rPr lang="en-AU"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46975" marR="46975" marT="0" marB="0">
                    <a:lnL>
                      <a:noFill/>
                    </a:lnL>
                    <a:lnR>
                      <a:noFill/>
                    </a:lnR>
                    <a:lnT>
                      <a:noFill/>
                    </a:lnT>
                    <a:lnB>
                      <a:noFill/>
                    </a:lnB>
                  </a:tcPr>
                </a:tc>
                <a:extLst>
                  <a:ext uri="{0D108BD9-81ED-4DB2-BD59-A6C34878D82A}">
                    <a16:rowId xmlns:a16="http://schemas.microsoft.com/office/drawing/2014/main" val="4192989207"/>
                  </a:ext>
                </a:extLst>
              </a:tr>
            </a:tbl>
          </a:graphicData>
        </a:graphic>
      </p:graphicFrame>
      <p:sp>
        <p:nvSpPr>
          <p:cNvPr id="4" name="Date Placeholder 3">
            <a:extLst>
              <a:ext uri="{FF2B5EF4-FFF2-40B4-BE49-F238E27FC236}">
                <a16:creationId xmlns:a16="http://schemas.microsoft.com/office/drawing/2014/main" id="{31771414-DD36-862A-A8B2-7DF6FEFD6AAF}"/>
              </a:ext>
            </a:extLst>
          </p:cNvPr>
          <p:cNvSpPr>
            <a:spLocks noGrp="1"/>
          </p:cNvSpPr>
          <p:nvPr>
            <p:ph type="dt" sz="half" idx="10"/>
          </p:nvPr>
        </p:nvSpPr>
        <p:spPr/>
        <p:txBody>
          <a:bodyPr/>
          <a:lstStyle/>
          <a:p>
            <a:pPr>
              <a:defRPr/>
            </a:pPr>
            <a:r>
              <a:rPr lang="en-US" dirty="0">
                <a:solidFill>
                  <a:prstClr val="black">
                    <a:tint val="75000"/>
                  </a:prstClr>
                </a:solidFill>
              </a:rPr>
              <a:t>9/3/2023</a:t>
            </a:r>
          </a:p>
        </p:txBody>
      </p:sp>
      <p:sp>
        <p:nvSpPr>
          <p:cNvPr id="5" name="Footer Placeholder 4">
            <a:extLst>
              <a:ext uri="{FF2B5EF4-FFF2-40B4-BE49-F238E27FC236}">
                <a16:creationId xmlns:a16="http://schemas.microsoft.com/office/drawing/2014/main" id="{E421A370-1F54-2059-E411-AE99EA6E7914}"/>
              </a:ext>
            </a:extLst>
          </p:cNvPr>
          <p:cNvSpPr>
            <a:spLocks noGrp="1"/>
          </p:cNvSpPr>
          <p:nvPr>
            <p:ph type="ftr" sz="quarter" idx="11"/>
          </p:nvPr>
        </p:nvSpPr>
        <p:spPr/>
        <p:txBody>
          <a:bodyPr/>
          <a:lstStyle/>
          <a:p>
            <a:pPr>
              <a:defRPr/>
            </a:pPr>
            <a:r>
              <a:rPr lang="en-US" dirty="0">
                <a:solidFill>
                  <a:prstClr val="black">
                    <a:tint val="75000"/>
                  </a:prstClr>
                </a:solidFill>
              </a:rPr>
              <a:t>Darebin Netball Association Strategic Plan</a:t>
            </a:r>
          </a:p>
        </p:txBody>
      </p:sp>
      <p:sp>
        <p:nvSpPr>
          <p:cNvPr id="6" name="Slide Number Placeholder 5">
            <a:extLst>
              <a:ext uri="{FF2B5EF4-FFF2-40B4-BE49-F238E27FC236}">
                <a16:creationId xmlns:a16="http://schemas.microsoft.com/office/drawing/2014/main" id="{F481B76E-C2C3-274D-B29D-10E4D0EF6371}"/>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33815480"/>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2B29-8EC7-41A3-9841-C7F013C88A80}"/>
              </a:ext>
            </a:extLst>
          </p:cNvPr>
          <p:cNvSpPr>
            <a:spLocks noGrp="1"/>
          </p:cNvSpPr>
          <p:nvPr>
            <p:ph type="title"/>
          </p:nvPr>
        </p:nvSpPr>
        <p:spPr/>
        <p:txBody>
          <a:bodyPr/>
          <a:lstStyle/>
          <a:p>
            <a:r>
              <a:rPr lang="en-AU" dirty="0">
                <a:solidFill>
                  <a:schemeClr val="bg1"/>
                </a:solidFill>
              </a:rPr>
              <a:t>Darebin Netball Association </a:t>
            </a:r>
          </a:p>
        </p:txBody>
      </p:sp>
      <p:sp>
        <p:nvSpPr>
          <p:cNvPr id="3" name="Content Placeholder 2">
            <a:extLst>
              <a:ext uri="{FF2B5EF4-FFF2-40B4-BE49-F238E27FC236}">
                <a16:creationId xmlns:a16="http://schemas.microsoft.com/office/drawing/2014/main" id="{30FBEF55-65D3-807C-ADE0-31E7982EEEC5}"/>
              </a:ext>
            </a:extLst>
          </p:cNvPr>
          <p:cNvSpPr>
            <a:spLocks noGrp="1"/>
          </p:cNvSpPr>
          <p:nvPr>
            <p:ph idx="1"/>
          </p:nvPr>
        </p:nvSpPr>
        <p:spPr>
          <a:xfrm>
            <a:off x="1204018" y="1901669"/>
            <a:ext cx="9829800" cy="3859742"/>
          </a:xfrm>
        </p:spPr>
        <p:style>
          <a:lnRef idx="2">
            <a:schemeClr val="accent1"/>
          </a:lnRef>
          <a:fillRef idx="1">
            <a:schemeClr val="lt1"/>
          </a:fillRef>
          <a:effectRef idx="0">
            <a:schemeClr val="accent1"/>
          </a:effectRef>
          <a:fontRef idx="minor">
            <a:schemeClr val="dk1"/>
          </a:fontRef>
        </p:style>
        <p:txBody>
          <a:bodyPr/>
          <a:lstStyle/>
          <a:p>
            <a:pPr marL="0" indent="0">
              <a:buNone/>
            </a:pPr>
            <a:endParaRPr lang="en-AU" dirty="0"/>
          </a:p>
        </p:txBody>
      </p:sp>
      <p:sp>
        <p:nvSpPr>
          <p:cNvPr id="4" name="Date Placeholder 3">
            <a:extLst>
              <a:ext uri="{FF2B5EF4-FFF2-40B4-BE49-F238E27FC236}">
                <a16:creationId xmlns:a16="http://schemas.microsoft.com/office/drawing/2014/main" id="{037EBE4D-779B-1D09-DECA-51967F654273}"/>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DD8125CB-0F74-6DD6-B812-DE65F74575FC}"/>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0F95F14-8E16-7805-81BD-8798486E5AC6}"/>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dirty="0">
              <a:solidFill>
                <a:prstClr val="black">
                  <a:tint val="75000"/>
                </a:prstClr>
              </a:solidFill>
            </a:endParaRPr>
          </a:p>
        </p:txBody>
      </p:sp>
      <p:sp>
        <p:nvSpPr>
          <p:cNvPr id="10" name="Rectangle 9">
            <a:extLst>
              <a:ext uri="{FF2B5EF4-FFF2-40B4-BE49-F238E27FC236}">
                <a16:creationId xmlns:a16="http://schemas.microsoft.com/office/drawing/2014/main" id="{2A7BD601-FD8E-EBC0-0439-F15E62A77043}"/>
              </a:ext>
            </a:extLst>
          </p:cNvPr>
          <p:cNvSpPr/>
          <p:nvPr/>
        </p:nvSpPr>
        <p:spPr>
          <a:xfrm>
            <a:off x="2380713" y="2541943"/>
            <a:ext cx="914400" cy="955516"/>
          </a:xfrm>
          <a:prstGeom prst="rect">
            <a:avLst/>
          </a:prstGeom>
          <a:solidFill>
            <a:schemeClr val="accent4">
              <a:lumMod val="20000"/>
              <a:lumOff val="80000"/>
            </a:schemeClr>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tx1"/>
                </a:solidFill>
              </a:rPr>
              <a:t>Vice</a:t>
            </a:r>
          </a:p>
          <a:p>
            <a:pPr algn="ctr"/>
            <a:r>
              <a:rPr lang="en-AU" sz="1200" dirty="0">
                <a:solidFill>
                  <a:schemeClr val="tx1"/>
                </a:solidFill>
              </a:rPr>
              <a:t>President</a:t>
            </a:r>
          </a:p>
        </p:txBody>
      </p:sp>
      <p:sp>
        <p:nvSpPr>
          <p:cNvPr id="11" name="Rectangle 10">
            <a:extLst>
              <a:ext uri="{FF2B5EF4-FFF2-40B4-BE49-F238E27FC236}">
                <a16:creationId xmlns:a16="http://schemas.microsoft.com/office/drawing/2014/main" id="{2DB3F2DE-10BC-E054-056D-1E542063DF88}"/>
              </a:ext>
            </a:extLst>
          </p:cNvPr>
          <p:cNvSpPr/>
          <p:nvPr/>
        </p:nvSpPr>
        <p:spPr>
          <a:xfrm>
            <a:off x="3706574" y="2532402"/>
            <a:ext cx="914400" cy="9144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Treasurer</a:t>
            </a:r>
          </a:p>
        </p:txBody>
      </p:sp>
      <p:sp>
        <p:nvSpPr>
          <p:cNvPr id="12" name="Rectangle 11">
            <a:extLst>
              <a:ext uri="{FF2B5EF4-FFF2-40B4-BE49-F238E27FC236}">
                <a16:creationId xmlns:a16="http://schemas.microsoft.com/office/drawing/2014/main" id="{C147943F-7927-49CF-B919-962CF14F4CD2}"/>
              </a:ext>
            </a:extLst>
          </p:cNvPr>
          <p:cNvSpPr/>
          <p:nvPr/>
        </p:nvSpPr>
        <p:spPr>
          <a:xfrm>
            <a:off x="4872310" y="2532402"/>
            <a:ext cx="914400" cy="95551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Secretary</a:t>
            </a:r>
          </a:p>
        </p:txBody>
      </p:sp>
      <p:sp>
        <p:nvSpPr>
          <p:cNvPr id="13" name="Rectangle 12">
            <a:extLst>
              <a:ext uri="{FF2B5EF4-FFF2-40B4-BE49-F238E27FC236}">
                <a16:creationId xmlns:a16="http://schemas.microsoft.com/office/drawing/2014/main" id="{3C690369-BD69-B4EC-2969-4927DFD945DD}"/>
              </a:ext>
            </a:extLst>
          </p:cNvPr>
          <p:cNvSpPr/>
          <p:nvPr/>
        </p:nvSpPr>
        <p:spPr>
          <a:xfrm>
            <a:off x="6136585" y="2557021"/>
            <a:ext cx="914400" cy="9144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Voting Member</a:t>
            </a:r>
          </a:p>
        </p:txBody>
      </p:sp>
      <p:sp>
        <p:nvSpPr>
          <p:cNvPr id="14" name="Rectangle 13">
            <a:extLst>
              <a:ext uri="{FF2B5EF4-FFF2-40B4-BE49-F238E27FC236}">
                <a16:creationId xmlns:a16="http://schemas.microsoft.com/office/drawing/2014/main" id="{37CA0CDE-4B3B-2491-EA5A-ED78D2996866}"/>
              </a:ext>
            </a:extLst>
          </p:cNvPr>
          <p:cNvSpPr/>
          <p:nvPr/>
        </p:nvSpPr>
        <p:spPr>
          <a:xfrm>
            <a:off x="1283299" y="2572473"/>
            <a:ext cx="914399" cy="9144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President</a:t>
            </a:r>
          </a:p>
        </p:txBody>
      </p:sp>
      <p:sp>
        <p:nvSpPr>
          <p:cNvPr id="15" name="Rectangle 14">
            <a:extLst>
              <a:ext uri="{FF2B5EF4-FFF2-40B4-BE49-F238E27FC236}">
                <a16:creationId xmlns:a16="http://schemas.microsoft.com/office/drawing/2014/main" id="{7ACFF9C0-A89F-3F06-B3F3-15401A75D6EA}"/>
              </a:ext>
            </a:extLst>
          </p:cNvPr>
          <p:cNvSpPr/>
          <p:nvPr/>
        </p:nvSpPr>
        <p:spPr>
          <a:xfrm>
            <a:off x="7380418" y="2561734"/>
            <a:ext cx="914400" cy="87905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Voting Member</a:t>
            </a:r>
          </a:p>
        </p:txBody>
      </p:sp>
      <p:sp>
        <p:nvSpPr>
          <p:cNvPr id="16" name="Rectangle 15">
            <a:extLst>
              <a:ext uri="{FF2B5EF4-FFF2-40B4-BE49-F238E27FC236}">
                <a16:creationId xmlns:a16="http://schemas.microsoft.com/office/drawing/2014/main" id="{22696740-ADC3-1A53-EC1C-61130C4FE2B3}"/>
              </a:ext>
            </a:extLst>
          </p:cNvPr>
          <p:cNvSpPr/>
          <p:nvPr/>
        </p:nvSpPr>
        <p:spPr>
          <a:xfrm>
            <a:off x="8635421" y="2561734"/>
            <a:ext cx="914400" cy="89461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Voting Member</a:t>
            </a:r>
          </a:p>
        </p:txBody>
      </p:sp>
      <p:sp>
        <p:nvSpPr>
          <p:cNvPr id="17" name="Rectangle 16">
            <a:extLst>
              <a:ext uri="{FF2B5EF4-FFF2-40B4-BE49-F238E27FC236}">
                <a16:creationId xmlns:a16="http://schemas.microsoft.com/office/drawing/2014/main" id="{DD2CA810-BC72-BD2E-1E57-957B948D521F}"/>
              </a:ext>
            </a:extLst>
          </p:cNvPr>
          <p:cNvSpPr/>
          <p:nvPr/>
        </p:nvSpPr>
        <p:spPr>
          <a:xfrm>
            <a:off x="9868082" y="2572474"/>
            <a:ext cx="914400" cy="9144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Voting Member</a:t>
            </a:r>
          </a:p>
        </p:txBody>
      </p:sp>
      <p:cxnSp>
        <p:nvCxnSpPr>
          <p:cNvPr id="19" name="Straight Arrow Connector 18">
            <a:extLst>
              <a:ext uri="{FF2B5EF4-FFF2-40B4-BE49-F238E27FC236}">
                <a16:creationId xmlns:a16="http://schemas.microsoft.com/office/drawing/2014/main" id="{0D149C6C-DB8B-7913-DD59-7DB0F33248E6}"/>
              </a:ext>
            </a:extLst>
          </p:cNvPr>
          <p:cNvCxnSpPr>
            <a:cxnSpLocks/>
          </p:cNvCxnSpPr>
          <p:nvPr/>
        </p:nvCxnSpPr>
        <p:spPr>
          <a:xfrm>
            <a:off x="1615382" y="3487918"/>
            <a:ext cx="0" cy="47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D36CC9E-3BCC-D24A-7618-BF62B515E2CF}"/>
              </a:ext>
            </a:extLst>
          </p:cNvPr>
          <p:cNvCxnSpPr/>
          <p:nvPr/>
        </p:nvCxnSpPr>
        <p:spPr>
          <a:xfrm>
            <a:off x="5329510" y="356930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5991D46-A224-429F-2DA6-1E2DC7ED601E}"/>
              </a:ext>
            </a:extLst>
          </p:cNvPr>
          <p:cNvSpPr/>
          <p:nvPr/>
        </p:nvSpPr>
        <p:spPr>
          <a:xfrm>
            <a:off x="1283300" y="4010139"/>
            <a:ext cx="1057784" cy="156990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t>Overall Competition Liaison</a:t>
            </a:r>
          </a:p>
          <a:p>
            <a:r>
              <a:rPr lang="en-AU" sz="900" dirty="0"/>
              <a:t>Rep Liaison</a:t>
            </a:r>
          </a:p>
          <a:p>
            <a:r>
              <a:rPr lang="en-AU" sz="900" dirty="0"/>
              <a:t>Overseeing </a:t>
            </a:r>
          </a:p>
          <a:p>
            <a:r>
              <a:rPr lang="en-AU" sz="900" dirty="0"/>
              <a:t>Competition</a:t>
            </a:r>
          </a:p>
          <a:p>
            <a:r>
              <a:rPr lang="en-AU" sz="900" dirty="0"/>
              <a:t>Fixtures </a:t>
            </a:r>
          </a:p>
          <a:p>
            <a:r>
              <a:rPr lang="en-AU" sz="900" dirty="0"/>
              <a:t>Umpire coordinator</a:t>
            </a:r>
          </a:p>
          <a:p>
            <a:r>
              <a:rPr lang="en-AU" sz="900" dirty="0"/>
              <a:t>Sub-Committees</a:t>
            </a:r>
          </a:p>
        </p:txBody>
      </p:sp>
      <p:sp>
        <p:nvSpPr>
          <p:cNvPr id="48" name="Rectangle 47">
            <a:extLst>
              <a:ext uri="{FF2B5EF4-FFF2-40B4-BE49-F238E27FC236}">
                <a16:creationId xmlns:a16="http://schemas.microsoft.com/office/drawing/2014/main" id="{68FC1F45-8B82-3C44-F326-BDFF61755C0B}"/>
              </a:ext>
            </a:extLst>
          </p:cNvPr>
          <p:cNvSpPr/>
          <p:nvPr/>
        </p:nvSpPr>
        <p:spPr>
          <a:xfrm>
            <a:off x="2439491" y="4126771"/>
            <a:ext cx="1067690" cy="1199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t>Wednesday night competition</a:t>
            </a:r>
          </a:p>
          <a:p>
            <a:pPr algn="ctr"/>
            <a:r>
              <a:rPr lang="en-AU" sz="1000" dirty="0"/>
              <a:t>Umpire tester</a:t>
            </a:r>
          </a:p>
          <a:p>
            <a:pPr algn="ctr"/>
            <a:r>
              <a:rPr lang="en-AU" sz="1000" dirty="0"/>
              <a:t>mentor</a:t>
            </a:r>
          </a:p>
        </p:txBody>
      </p:sp>
      <p:cxnSp>
        <p:nvCxnSpPr>
          <p:cNvPr id="51" name="Straight Arrow Connector 50">
            <a:extLst>
              <a:ext uri="{FF2B5EF4-FFF2-40B4-BE49-F238E27FC236}">
                <a16:creationId xmlns:a16="http://schemas.microsoft.com/office/drawing/2014/main" id="{EE361191-BA11-7AD3-50D3-8E33EB58189C}"/>
              </a:ext>
            </a:extLst>
          </p:cNvPr>
          <p:cNvCxnSpPr/>
          <p:nvPr/>
        </p:nvCxnSpPr>
        <p:spPr>
          <a:xfrm>
            <a:off x="2913504" y="3487918"/>
            <a:ext cx="0" cy="612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68A9D9A-68D3-B702-51DF-FC397B787A16}"/>
              </a:ext>
            </a:extLst>
          </p:cNvPr>
          <p:cNvSpPr/>
          <p:nvPr/>
        </p:nvSpPr>
        <p:spPr>
          <a:xfrm>
            <a:off x="3681721" y="4125463"/>
            <a:ext cx="1017741" cy="914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t>DNA finances</a:t>
            </a:r>
          </a:p>
        </p:txBody>
      </p:sp>
      <p:sp>
        <p:nvSpPr>
          <p:cNvPr id="53" name="Rectangle 52">
            <a:extLst>
              <a:ext uri="{FF2B5EF4-FFF2-40B4-BE49-F238E27FC236}">
                <a16:creationId xmlns:a16="http://schemas.microsoft.com/office/drawing/2014/main" id="{617E2D70-A819-075A-74AA-7CE59D2A599A}"/>
              </a:ext>
            </a:extLst>
          </p:cNvPr>
          <p:cNvSpPr/>
          <p:nvPr/>
        </p:nvSpPr>
        <p:spPr>
          <a:xfrm>
            <a:off x="4899967" y="4126772"/>
            <a:ext cx="1017742" cy="914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t>DNA administration </a:t>
            </a:r>
          </a:p>
        </p:txBody>
      </p:sp>
      <p:sp>
        <p:nvSpPr>
          <p:cNvPr id="54" name="Rectangle 53">
            <a:extLst>
              <a:ext uri="{FF2B5EF4-FFF2-40B4-BE49-F238E27FC236}">
                <a16:creationId xmlns:a16="http://schemas.microsoft.com/office/drawing/2014/main" id="{71E91B0B-5411-2F8B-5E3A-0611EB621AC6}"/>
              </a:ext>
            </a:extLst>
          </p:cNvPr>
          <p:cNvSpPr/>
          <p:nvPr/>
        </p:nvSpPr>
        <p:spPr>
          <a:xfrm>
            <a:off x="6147804" y="4126772"/>
            <a:ext cx="1028902" cy="92142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t>Child</a:t>
            </a:r>
            <a:r>
              <a:rPr lang="en-AU" dirty="0"/>
              <a:t> </a:t>
            </a:r>
            <a:r>
              <a:rPr lang="en-AU" sz="1000" dirty="0"/>
              <a:t>Safety sub committee</a:t>
            </a:r>
          </a:p>
        </p:txBody>
      </p:sp>
      <p:sp>
        <p:nvSpPr>
          <p:cNvPr id="55" name="Rectangle 54">
            <a:extLst>
              <a:ext uri="{FF2B5EF4-FFF2-40B4-BE49-F238E27FC236}">
                <a16:creationId xmlns:a16="http://schemas.microsoft.com/office/drawing/2014/main" id="{D713E3A6-903A-A465-9051-C4F4813B6462}"/>
              </a:ext>
            </a:extLst>
          </p:cNvPr>
          <p:cNvSpPr/>
          <p:nvPr/>
        </p:nvSpPr>
        <p:spPr>
          <a:xfrm>
            <a:off x="7424997" y="4142406"/>
            <a:ext cx="1021056" cy="91738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t>Wednesday night competition</a:t>
            </a:r>
          </a:p>
        </p:txBody>
      </p:sp>
      <p:sp>
        <p:nvSpPr>
          <p:cNvPr id="56" name="Rectangle 55">
            <a:extLst>
              <a:ext uri="{FF2B5EF4-FFF2-40B4-BE49-F238E27FC236}">
                <a16:creationId xmlns:a16="http://schemas.microsoft.com/office/drawing/2014/main" id="{5E6F475E-9AEF-0C00-4B39-4F327E656EB1}"/>
              </a:ext>
            </a:extLst>
          </p:cNvPr>
          <p:cNvSpPr/>
          <p:nvPr/>
        </p:nvSpPr>
        <p:spPr>
          <a:xfrm>
            <a:off x="8702189" y="4133796"/>
            <a:ext cx="1021053" cy="914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t>Umpire coordinator</a:t>
            </a:r>
          </a:p>
        </p:txBody>
      </p:sp>
      <p:sp>
        <p:nvSpPr>
          <p:cNvPr id="57" name="Rectangle 56">
            <a:extLst>
              <a:ext uri="{FF2B5EF4-FFF2-40B4-BE49-F238E27FC236}">
                <a16:creationId xmlns:a16="http://schemas.microsoft.com/office/drawing/2014/main" id="{60D31CB1-2909-0EE9-76A5-2D898884778D}"/>
              </a:ext>
            </a:extLst>
          </p:cNvPr>
          <p:cNvSpPr/>
          <p:nvPr/>
        </p:nvSpPr>
        <p:spPr>
          <a:xfrm>
            <a:off x="9864881" y="4145391"/>
            <a:ext cx="1021052" cy="914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t>Maintenance of Darebin documents and legal aspects</a:t>
            </a:r>
          </a:p>
        </p:txBody>
      </p:sp>
      <p:cxnSp>
        <p:nvCxnSpPr>
          <p:cNvPr id="59" name="Straight Arrow Connector 58">
            <a:extLst>
              <a:ext uri="{FF2B5EF4-FFF2-40B4-BE49-F238E27FC236}">
                <a16:creationId xmlns:a16="http://schemas.microsoft.com/office/drawing/2014/main" id="{A1C49189-AE97-349D-F28F-CA0DD6DA2751}"/>
              </a:ext>
            </a:extLst>
          </p:cNvPr>
          <p:cNvCxnSpPr/>
          <p:nvPr/>
        </p:nvCxnSpPr>
        <p:spPr>
          <a:xfrm>
            <a:off x="4128561" y="3487918"/>
            <a:ext cx="0" cy="612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4BB7C7A-1159-0D51-A895-CFDDA4ADD93B}"/>
              </a:ext>
            </a:extLst>
          </p:cNvPr>
          <p:cNvCxnSpPr/>
          <p:nvPr/>
        </p:nvCxnSpPr>
        <p:spPr>
          <a:xfrm>
            <a:off x="6573342" y="3487918"/>
            <a:ext cx="0" cy="612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1FEEF16A-4F3F-1270-5056-EFCCD0381FBE}"/>
              </a:ext>
            </a:extLst>
          </p:cNvPr>
          <p:cNvCxnSpPr/>
          <p:nvPr/>
        </p:nvCxnSpPr>
        <p:spPr>
          <a:xfrm>
            <a:off x="7837618" y="3471421"/>
            <a:ext cx="0" cy="629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5957537-6001-3324-F6D4-D5C150FC6ACF}"/>
              </a:ext>
            </a:extLst>
          </p:cNvPr>
          <p:cNvCxnSpPr/>
          <p:nvPr/>
        </p:nvCxnSpPr>
        <p:spPr>
          <a:xfrm>
            <a:off x="9092621" y="3471421"/>
            <a:ext cx="0" cy="654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AF29A819-DCDE-FF54-6CF0-9A9CC496BCB3}"/>
              </a:ext>
            </a:extLst>
          </p:cNvPr>
          <p:cNvCxnSpPr/>
          <p:nvPr/>
        </p:nvCxnSpPr>
        <p:spPr>
          <a:xfrm>
            <a:off x="10312924" y="3486873"/>
            <a:ext cx="0" cy="638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8425108-CEFC-32BC-371C-C90BFCABCA35}"/>
              </a:ext>
            </a:extLst>
          </p:cNvPr>
          <p:cNvCxnSpPr/>
          <p:nvPr/>
        </p:nvCxnSpPr>
        <p:spPr>
          <a:xfrm>
            <a:off x="5309067" y="3497459"/>
            <a:ext cx="0" cy="603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696403"/>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630408" y="136525"/>
            <a:ext cx="5397237" cy="1325563"/>
          </a:xfrm>
        </p:spPr>
        <p:txBody>
          <a:bodyPr vert="horz" lIns="91440" tIns="45720" rIns="91440" bIns="45720" rtlCol="0" anchor="ctr">
            <a:normAutofit/>
          </a:bodyPr>
          <a:lstStyle/>
          <a:p>
            <a:r>
              <a:rPr lang="en-US" sz="3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Strategic Priorities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Summary </a:t>
            </a:r>
            <a:endParaRPr lang="en-US" sz="32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633456" y="1451728"/>
            <a:ext cx="7827639" cy="4846294"/>
          </a:xfrm>
        </p:spPr>
        <p:txBody>
          <a:bodyPr vert="horz" lIns="91440" tIns="45720" rIns="91440" bIns="45720" rtlCol="0">
            <a:normAutofit fontScale="25000" lnSpcReduction="20000"/>
          </a:bodyPr>
          <a:lstStyle/>
          <a:p>
            <a:pPr>
              <a:lnSpc>
                <a:spcPct val="107000"/>
              </a:lnSpc>
            </a:pPr>
            <a:r>
              <a:rPr lang="en-AU" sz="60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Participation and Community Development</a:t>
            </a:r>
            <a:endParaRPr lang="en-AU" sz="6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5600" dirty="0">
                <a:effectLst/>
                <a:latin typeface="Calibri" panose="020F0502020204030204" pitchFamily="34" charset="0"/>
                <a:ea typeface="Calibri" panose="020F0502020204030204" pitchFamily="34" charset="0"/>
                <a:cs typeface="Times New Roman" panose="02020603050405020304" pitchFamily="18" charset="0"/>
              </a:rPr>
              <a:t>Develop entry points into netball providing more choice for more sectors of the community.</a:t>
            </a:r>
          </a:p>
          <a:p>
            <a:pPr marL="342900" lvl="0" indent="-342900">
              <a:lnSpc>
                <a:spcPct val="107000"/>
              </a:lnSpc>
              <a:buFont typeface="Symbol" panose="05050102010706020507" pitchFamily="18" charset="2"/>
              <a:buChar char=""/>
            </a:pPr>
            <a:r>
              <a:rPr lang="en-AU" sz="5600" dirty="0">
                <a:effectLst/>
                <a:latin typeface="Calibri" panose="020F0502020204030204" pitchFamily="34" charset="0"/>
                <a:ea typeface="Calibri" panose="020F0502020204030204" pitchFamily="34" charset="0"/>
                <a:cs typeface="Times New Roman" panose="02020603050405020304" pitchFamily="18" charset="0"/>
              </a:rPr>
              <a:t>Develop player participation, competition and performance pathways opportunity.</a:t>
            </a:r>
          </a:p>
          <a:p>
            <a:pPr marL="342900" lvl="0" indent="-342900">
              <a:lnSpc>
                <a:spcPct val="107000"/>
              </a:lnSpc>
              <a:buFont typeface="Symbol" panose="05050102010706020507" pitchFamily="18" charset="2"/>
              <a:buChar char=""/>
            </a:pPr>
            <a:r>
              <a:rPr lang="en-AU" sz="5600" dirty="0">
                <a:effectLst/>
                <a:latin typeface="Calibri" panose="020F0502020204030204" pitchFamily="34" charset="0"/>
                <a:ea typeface="Calibri" panose="020F0502020204030204" pitchFamily="34" charset="0"/>
                <a:cs typeface="Times New Roman" panose="02020603050405020304" pitchFamily="18" charset="0"/>
              </a:rPr>
              <a:t>Develop non-player participation and performance pathway opportunity.</a:t>
            </a:r>
          </a:p>
          <a:p>
            <a:pPr marL="342900" lvl="0" indent="-342900">
              <a:lnSpc>
                <a:spcPct val="107000"/>
              </a:lnSpc>
              <a:buFont typeface="Symbol" panose="05050102010706020507" pitchFamily="18" charset="2"/>
              <a:buChar char=""/>
            </a:pPr>
            <a:r>
              <a:rPr lang="en-AU" sz="5600" dirty="0">
                <a:effectLst/>
                <a:latin typeface="Calibri" panose="020F0502020204030204" pitchFamily="34" charset="0"/>
                <a:ea typeface="Calibri" panose="020F0502020204030204" pitchFamily="34" charset="0"/>
                <a:cs typeface="Times New Roman" panose="02020603050405020304" pitchFamily="18" charset="0"/>
              </a:rPr>
              <a:t>Active communication with multicultural communities to introduce and promote inclusion.</a:t>
            </a:r>
          </a:p>
          <a:p>
            <a:pPr marL="342900" lvl="0" indent="-342900">
              <a:lnSpc>
                <a:spcPct val="107000"/>
              </a:lnSpc>
              <a:spcAft>
                <a:spcPts val="800"/>
              </a:spcAft>
              <a:buFont typeface="Symbol" panose="05050102010706020507" pitchFamily="18" charset="2"/>
              <a:buChar char=""/>
            </a:pPr>
            <a:r>
              <a:rPr lang="en-AU" sz="5600" dirty="0">
                <a:effectLst/>
                <a:latin typeface="Calibri" panose="020F0502020204030204" pitchFamily="34" charset="0"/>
                <a:ea typeface="Calibri" panose="020F0502020204030204" pitchFamily="34" charset="0"/>
                <a:cs typeface="Times New Roman" panose="02020603050405020304" pitchFamily="18" charset="0"/>
              </a:rPr>
              <a:t>Promote our facilities and amenities.</a:t>
            </a:r>
            <a:endParaRPr lang="en-AU" sz="64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64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Good Governance</a:t>
            </a:r>
          </a:p>
          <a:p>
            <a:pPr marL="342900" lvl="0" indent="-342900">
              <a:lnSpc>
                <a:spcPct val="107000"/>
              </a:lnSpc>
              <a:buFont typeface="Symbol" panose="05050102010706020507" pitchFamily="18" charset="2"/>
              <a:buChar char=""/>
            </a:pPr>
            <a:r>
              <a:rPr lang="en-AU" sz="5600" dirty="0">
                <a:effectLst/>
                <a:latin typeface="Calibri" panose="020F0502020204030204" pitchFamily="34" charset="0"/>
                <a:ea typeface="Calibri" panose="020F0502020204030204" pitchFamily="34" charset="0"/>
                <a:cs typeface="Times New Roman" panose="02020603050405020304" pitchFamily="18" charset="0"/>
              </a:rPr>
              <a:t>Continue to develop, refine and implement governance essentials.</a:t>
            </a:r>
          </a:p>
          <a:p>
            <a:pPr marL="342900" lvl="0" indent="-342900">
              <a:lnSpc>
                <a:spcPct val="107000"/>
              </a:lnSpc>
              <a:buFont typeface="Symbol" panose="05050102010706020507" pitchFamily="18" charset="2"/>
              <a:buChar char=""/>
            </a:pPr>
            <a:r>
              <a:rPr lang="en-AU" sz="5600" dirty="0">
                <a:effectLst/>
                <a:latin typeface="Calibri" panose="020F0502020204030204" pitchFamily="34" charset="0"/>
                <a:ea typeface="Calibri" panose="020F0502020204030204" pitchFamily="34" charset="0"/>
                <a:cs typeface="Times New Roman" panose="02020603050405020304" pitchFamily="18" charset="0"/>
              </a:rPr>
              <a:t>Update fundamental Association documents.</a:t>
            </a:r>
          </a:p>
          <a:p>
            <a:pPr marL="342900" lvl="0" indent="-342900">
              <a:lnSpc>
                <a:spcPct val="107000"/>
              </a:lnSpc>
              <a:buFont typeface="Symbol" panose="05050102010706020507" pitchFamily="18" charset="2"/>
              <a:buChar char=""/>
            </a:pPr>
            <a:r>
              <a:rPr lang="en-AU" sz="5600" dirty="0">
                <a:effectLst/>
                <a:latin typeface="Calibri" panose="020F0502020204030204" pitchFamily="34" charset="0"/>
                <a:ea typeface="Calibri" panose="020F0502020204030204" pitchFamily="34" charset="0"/>
                <a:cs typeface="Times New Roman" panose="02020603050405020304" pitchFamily="18" charset="0"/>
              </a:rPr>
              <a:t>Implement a sustainable management structure.</a:t>
            </a:r>
          </a:p>
          <a:p>
            <a:pPr marL="342900" lvl="0" indent="-342900">
              <a:lnSpc>
                <a:spcPct val="107000"/>
              </a:lnSpc>
              <a:spcAft>
                <a:spcPts val="800"/>
              </a:spcAft>
              <a:buFont typeface="Symbol" panose="05050102010706020507" pitchFamily="18" charset="2"/>
              <a:buChar char=""/>
            </a:pPr>
            <a:r>
              <a:rPr lang="en-AU" sz="5600" dirty="0">
                <a:effectLst/>
                <a:latin typeface="Calibri" panose="020F0502020204030204" pitchFamily="34" charset="0"/>
                <a:ea typeface="Calibri" panose="020F0502020204030204" pitchFamily="34" charset="0"/>
                <a:cs typeface="Times New Roman" panose="02020603050405020304" pitchFamily="18" charset="0"/>
              </a:rPr>
              <a:t>Secure the knowledge and intellectual property of key processes held by long-standing committee members.</a:t>
            </a:r>
          </a:p>
          <a:p>
            <a:pPr marL="342900" lvl="0" indent="-342900">
              <a:lnSpc>
                <a:spcPct val="107000"/>
              </a:lnSpc>
              <a:spcAft>
                <a:spcPts val="800"/>
              </a:spcAft>
              <a:buFont typeface="Symbol" panose="05050102010706020507" pitchFamily="18" charset="2"/>
              <a:buChar char=""/>
            </a:pPr>
            <a:r>
              <a:rPr lang="en-AU" sz="5600" dirty="0">
                <a:latin typeface="Calibri" panose="020F0502020204030204" pitchFamily="34" charset="0"/>
                <a:ea typeface="Calibri" panose="020F0502020204030204" pitchFamily="34" charset="0"/>
                <a:cs typeface="Times New Roman" panose="02020603050405020304" pitchFamily="18" charset="0"/>
              </a:rPr>
              <a:t>Succession planning for future of DNA</a:t>
            </a:r>
            <a:endParaRPr lang="en-AU" sz="56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AU" sz="64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90000"/>
              </a:lnSpc>
              <a:buFont typeface="Arial" panose="020B0604020202020204" pitchFamily="34" charset="0"/>
              <a:buChar char="•"/>
            </a:pPr>
            <a:endParaRPr lang="en-US" sz="1100" dirty="0"/>
          </a:p>
        </p:txBody>
      </p:sp>
      <p:sp>
        <p:nvSpPr>
          <p:cNvPr id="27" name="Freeform: Shape 26">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504802" flipH="1">
            <a:off x="6443172"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Date Placeholder 13">
            <a:extLst>
              <a:ext uri="{FF2B5EF4-FFF2-40B4-BE49-F238E27FC236}">
                <a16:creationId xmlns:a16="http://schemas.microsoft.com/office/drawing/2014/main" id="{A01CAB10-68AF-4904-BD59-D332B297A10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normalizeH="0" noProof="0" dirty="0">
                <a:ln>
                  <a:noFill/>
                </a:ln>
                <a:solidFill>
                  <a:prstClr val="black">
                    <a:tint val="75000"/>
                  </a:prstClr>
                </a:solidFill>
                <a:effectLst/>
                <a:uLnTx/>
                <a:uFillTx/>
              </a:rPr>
              <a:t>9/3/2023</a:t>
            </a:r>
          </a:p>
        </p:txBody>
      </p:sp>
      <p:sp>
        <p:nvSpPr>
          <p:cNvPr id="15" name="Footer Placeholder 14">
            <a:extLst>
              <a:ext uri="{FF2B5EF4-FFF2-40B4-BE49-F238E27FC236}">
                <a16:creationId xmlns:a16="http://schemas.microsoft.com/office/drawing/2014/main" id="{96B342A5-1683-4650-BB07-B98D8B23C1F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lang="en-US" dirty="0">
                <a:solidFill>
                  <a:prstClr val="black">
                    <a:tint val="75000"/>
                  </a:prstClr>
                </a:solidFill>
              </a:rPr>
              <a:t>Darebin Netball Association Strategic Plan</a:t>
            </a:r>
            <a:endParaRPr kumimoji="0" lang="en-US"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prstClr val="black">
                    <a:tint val="75000"/>
                  </a:prstClr>
                </a:solidFill>
                <a:effectLst/>
                <a:uLnTx/>
                <a:uFillTx/>
              </a:rPr>
              <a:pPr marR="0" lvl="0" indent="0" fontAlgn="auto">
                <a:spcBef>
                  <a:spcPts val="0"/>
                </a:spcBef>
                <a:spcAft>
                  <a:spcPts val="600"/>
                </a:spcAft>
                <a:buClrTx/>
                <a:buSzTx/>
                <a:buFontTx/>
                <a:buNone/>
                <a:tabLst/>
                <a:defRPr/>
              </a:pPr>
              <a:t>9</a:t>
            </a:fld>
            <a:endParaRPr kumimoji="0" lang="en-US" b="0" i="0" u="none" strike="noStrike" normalizeH="0" noProof="0">
              <a:ln>
                <a:noFill/>
              </a:ln>
              <a:solidFill>
                <a:prstClr val="black">
                  <a:tint val="75000"/>
                </a:prstClr>
              </a:solidFill>
              <a:effectLst/>
              <a:uLnTx/>
              <a:uFillTx/>
            </a:endParaRPr>
          </a:p>
        </p:txBody>
      </p:sp>
      <p:pic>
        <p:nvPicPr>
          <p:cNvPr id="13" name="Picture 12" descr="Logo&#10;&#10;Description automatically generated">
            <a:extLst>
              <a:ext uri="{FF2B5EF4-FFF2-40B4-BE49-F238E27FC236}">
                <a16:creationId xmlns:a16="http://schemas.microsoft.com/office/drawing/2014/main" id="{20A8DFA8-CAFF-D071-937D-2947241B8AFB}"/>
              </a:ext>
            </a:extLst>
          </p:cNvPr>
          <p:cNvPicPr>
            <a:picLocks noChangeAspect="1"/>
          </p:cNvPicPr>
          <p:nvPr/>
        </p:nvPicPr>
        <p:blipFill>
          <a:blip r:embed="rId2"/>
          <a:stretch>
            <a:fillRect/>
          </a:stretch>
        </p:blipFill>
        <p:spPr>
          <a:xfrm>
            <a:off x="10052011" y="0"/>
            <a:ext cx="2154452" cy="1075292"/>
          </a:xfrm>
          <a:prstGeom prst="rect">
            <a:avLst/>
          </a:prstGeom>
        </p:spPr>
      </p:pic>
    </p:spTree>
    <p:extLst>
      <p:ext uri="{BB962C8B-B14F-4D97-AF65-F5344CB8AC3E}">
        <p14:creationId xmlns:p14="http://schemas.microsoft.com/office/powerpoint/2010/main" val="708769316"/>
      </p:ext>
    </p:extLst>
  </p:cSld>
  <p:clrMapOvr>
    <a:masterClrMapping/>
  </p:clrMapOvr>
  <mc:AlternateContent xmlns:mc="http://schemas.openxmlformats.org/markup-compatibility/2006" xmlns:p14="http://schemas.microsoft.com/office/powerpoint/2010/main">
    <mc:Choice Requires="p14">
      <p:transition p14:dur="10" advClick="0">
        <p14:reveal/>
      </p:transition>
    </mc:Choice>
    <mc:Fallback xmlns="">
      <p:transition advClick="0">
        <p:fade/>
      </p:transition>
    </mc:Fallback>
  </mc:AlternateContent>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Shapes presentation</Template>
  <TotalTime>1625</TotalTime>
  <Words>1122</Words>
  <Application>Microsoft Macintosh PowerPoint</Application>
  <PresentationFormat>Widescreen</PresentationFormat>
  <Paragraphs>154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Next LT Pro</vt:lpstr>
      <vt:lpstr>Calibri</vt:lpstr>
      <vt:lpstr>Symbol</vt:lpstr>
      <vt:lpstr>Tw Cen MT</vt:lpstr>
      <vt:lpstr>ShapesVTI</vt:lpstr>
      <vt:lpstr>Darebin Netball Association Strategic Plan </vt:lpstr>
      <vt:lpstr>Our purpose   Our purpose   We exist to create an environment that focus’ on fun, fitness and inclusion.  Agenda</vt:lpstr>
      <vt:lpstr>Our purpose  Our Vision   Darebin Netball Association (DNA) through best practice and governance encourages participation in all aspects of netball including playing (domestic and representative), umpiring, coaching, volunteering, administration and organisation.   Agenda</vt:lpstr>
      <vt:lpstr> Our Values   Inclusion Fun, fitness and well-being Teamwork Fairness Integrity Skill development     </vt:lpstr>
      <vt:lpstr>Overview    DNA aims to bring a community together to enjoy a shared love for netball.  Promote leadership and talent development through various avenues including umpiring, coaching, committee engagement and tournament organisation.     </vt:lpstr>
      <vt:lpstr>Darebin Netball Association  History at a glance</vt:lpstr>
      <vt:lpstr>The Business </vt:lpstr>
      <vt:lpstr>Darebin Netball Association </vt:lpstr>
      <vt:lpstr>Strategic Priorities Summary </vt:lpstr>
      <vt:lpstr>Strategic Priorities Summary </vt:lpstr>
      <vt:lpstr>Strategic Priorities Summary </vt:lpstr>
      <vt:lpstr>Strategic Priorities Summary </vt:lpstr>
      <vt:lpstr>Darebin Netball Association  what success will look like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Darebin Netball Association Strategic Plan</dc:title>
  <dc:creator>Teresa Zucco</dc:creator>
  <cp:lastModifiedBy>EMMA BLAIR</cp:lastModifiedBy>
  <cp:revision>4</cp:revision>
  <dcterms:created xsi:type="dcterms:W3CDTF">2023-02-14T01:07:16Z</dcterms:created>
  <dcterms:modified xsi:type="dcterms:W3CDTF">2023-04-17T01:23:33Z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